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87" r:id="rId13"/>
    <p:sldId id="289" r:id="rId14"/>
    <p:sldId id="294" r:id="rId15"/>
    <p:sldId id="290" r:id="rId16"/>
    <p:sldId id="291" r:id="rId17"/>
    <p:sldId id="271" r:id="rId18"/>
    <p:sldId id="272" r:id="rId19"/>
    <p:sldId id="273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07" r:id="rId45"/>
    <p:sldId id="308" r:id="rId46"/>
    <p:sldId id="313" r:id="rId47"/>
    <p:sldId id="309" r:id="rId48"/>
    <p:sldId id="314" r:id="rId49"/>
    <p:sldId id="315" r:id="rId50"/>
    <p:sldId id="317" r:id="rId51"/>
    <p:sldId id="318" r:id="rId52"/>
    <p:sldId id="319" r:id="rId53"/>
    <p:sldId id="321" r:id="rId54"/>
    <p:sldId id="320" r:id="rId55"/>
    <p:sldId id="324" r:id="rId56"/>
    <p:sldId id="332" r:id="rId57"/>
    <p:sldId id="331" r:id="rId58"/>
    <p:sldId id="325" r:id="rId59"/>
    <p:sldId id="326" r:id="rId60"/>
    <p:sldId id="327" r:id="rId61"/>
    <p:sldId id="328" r:id="rId62"/>
    <p:sldId id="329" r:id="rId63"/>
    <p:sldId id="333" r:id="rId64"/>
    <p:sldId id="334" r:id="rId65"/>
    <p:sldId id="335" r:id="rId6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2.png>
</file>

<file path=ppt/media/image13.png>
</file>

<file path=ppt/media/image16.png>
</file>

<file path=ppt/media/image17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681B9-802E-4811-BABE-C85142012A87}" type="datetimeFigureOut">
              <a:rPr lang="en-US" smtClean="0"/>
              <a:pPr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E0157-82ED-42F0-80C5-76BDE5B9035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Process Overview, System Conception, Domain Analysis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096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>
                <a:solidFill>
                  <a:schemeClr val="accent2"/>
                </a:solidFill>
              </a:rPr>
              <a:t>Devising a system conception</a:t>
            </a:r>
          </a:p>
          <a:p>
            <a:pPr>
              <a:buNone/>
            </a:pPr>
            <a:r>
              <a:rPr lang="en-US" sz="2400" dirty="0" smtClean="0"/>
              <a:t>Most </a:t>
            </a:r>
            <a:r>
              <a:rPr lang="en-US" sz="2400" dirty="0"/>
              <a:t>ideas for new systems are </a:t>
            </a:r>
            <a:r>
              <a:rPr lang="en-US" sz="2400" u="sng" dirty="0"/>
              <a:t>extensions of existing ideas</a:t>
            </a:r>
            <a:r>
              <a:rPr lang="en-US" sz="2400" dirty="0" smtClean="0"/>
              <a:t>.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US" sz="2400" dirty="0" smtClean="0"/>
              <a:t> </a:t>
            </a:r>
            <a:r>
              <a:rPr lang="en-US" sz="2400" dirty="0"/>
              <a:t>E.g. a human relations department may have a database of employee benefit choices and require that a clerk enter changes. An obvious extension is to allow employees to view and enter their own changes</a:t>
            </a:r>
            <a:r>
              <a:rPr lang="en-US" sz="2400" dirty="0" smtClean="0"/>
              <a:t>.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US" sz="2400" u="sng" dirty="0"/>
              <a:t>Occasionally </a:t>
            </a:r>
            <a:r>
              <a:rPr lang="en-US" sz="2400" dirty="0"/>
              <a:t>a new system is a </a:t>
            </a:r>
            <a:r>
              <a:rPr lang="en-US" sz="2400" u="sng" dirty="0"/>
              <a:t>radical departure from the past</a:t>
            </a:r>
            <a:r>
              <a:rPr lang="en-US" sz="2400" dirty="0" smtClean="0"/>
              <a:t>.</a:t>
            </a:r>
          </a:p>
          <a:p>
            <a:pPr>
              <a:buNone/>
            </a:pPr>
            <a:r>
              <a:rPr lang="en-US" sz="2400" dirty="0" smtClean="0"/>
              <a:t>E.g</a:t>
            </a:r>
            <a:r>
              <a:rPr lang="en-US" sz="2400" dirty="0"/>
              <a:t>. an online auction automates the ancient idea of buyers bidding against each other for products, but the first online auction systems were brand new software.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04800"/>
            <a:ext cx="8610600" cy="6324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u="sng" dirty="0"/>
              <a:t>Some ways to find new system concepts</a:t>
            </a:r>
            <a:r>
              <a:rPr lang="en-US" b="1" u="sng" dirty="0" smtClean="0"/>
              <a:t>:</a:t>
            </a:r>
            <a:r>
              <a:rPr lang="en-US" b="1" dirty="0" smtClean="0">
                <a:solidFill>
                  <a:srgbClr val="FF0000"/>
                </a:solidFill>
              </a:rPr>
              <a:t> **</a:t>
            </a:r>
          </a:p>
          <a:p>
            <a:pPr>
              <a:buNone/>
            </a:pPr>
            <a:endParaRPr lang="en-US" dirty="0"/>
          </a:p>
          <a:p>
            <a:pPr lvl="0"/>
            <a:r>
              <a:rPr lang="en-US" sz="2600" b="1" i="1" dirty="0">
                <a:solidFill>
                  <a:schemeClr val="accent2"/>
                </a:solidFill>
              </a:rPr>
              <a:t>New functionality:  </a:t>
            </a:r>
            <a:r>
              <a:rPr lang="en-US" sz="2600" dirty="0"/>
              <a:t>Add functionality to an existing system.</a:t>
            </a:r>
          </a:p>
          <a:p>
            <a:pPr lvl="0"/>
            <a:r>
              <a:rPr lang="en-US" sz="2600" b="1" i="1" dirty="0">
                <a:solidFill>
                  <a:schemeClr val="accent2"/>
                </a:solidFill>
              </a:rPr>
              <a:t>Streamlining: </a:t>
            </a:r>
            <a:r>
              <a:rPr lang="en-US" sz="2600" dirty="0"/>
              <a:t>Remove restrictions or generalize the way a system works.</a:t>
            </a:r>
          </a:p>
          <a:p>
            <a:pPr lvl="0"/>
            <a:r>
              <a:rPr lang="en-US" sz="2600" b="1" i="1" dirty="0">
                <a:solidFill>
                  <a:schemeClr val="accent2"/>
                </a:solidFill>
              </a:rPr>
              <a:t>Simplification</a:t>
            </a:r>
            <a:r>
              <a:rPr lang="en-US" sz="2600" dirty="0"/>
              <a:t>: Let ordinary persons perform tasks previously assigned to specialists.</a:t>
            </a:r>
          </a:p>
          <a:p>
            <a:pPr lvl="0"/>
            <a:r>
              <a:rPr lang="en-US" sz="2600" b="1" i="1" dirty="0">
                <a:solidFill>
                  <a:schemeClr val="accent2"/>
                </a:solidFill>
              </a:rPr>
              <a:t>Automation</a:t>
            </a:r>
            <a:r>
              <a:rPr lang="en-US" sz="2600" dirty="0"/>
              <a:t>: Automate manual processes.</a:t>
            </a:r>
          </a:p>
          <a:p>
            <a:pPr lvl="0"/>
            <a:r>
              <a:rPr lang="en-US" sz="2600" b="1" i="1" dirty="0">
                <a:solidFill>
                  <a:schemeClr val="accent2"/>
                </a:solidFill>
              </a:rPr>
              <a:t>Integration: </a:t>
            </a:r>
            <a:r>
              <a:rPr lang="en-US" sz="2600" dirty="0"/>
              <a:t>Combine functionality from different systems.</a:t>
            </a:r>
          </a:p>
          <a:p>
            <a:pPr lvl="0"/>
            <a:r>
              <a:rPr lang="en-US" sz="2600" b="1" i="1" dirty="0">
                <a:solidFill>
                  <a:schemeClr val="accent2"/>
                </a:solidFill>
              </a:rPr>
              <a:t>Analogies: </a:t>
            </a:r>
            <a:r>
              <a:rPr lang="en-US" sz="2600" dirty="0"/>
              <a:t>Look for analogies in other problem domains and see if they have useful ideas.</a:t>
            </a:r>
          </a:p>
          <a:p>
            <a:pPr lvl="0"/>
            <a:r>
              <a:rPr lang="en-US" sz="2600" b="1" i="1" dirty="0">
                <a:solidFill>
                  <a:schemeClr val="accent2"/>
                </a:solidFill>
              </a:rPr>
              <a:t>Globalization: </a:t>
            </a:r>
            <a:r>
              <a:rPr lang="en-US" sz="2600" dirty="0"/>
              <a:t>Travel to other countries and observe their cultural and business practices.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Elaborating a concept</a:t>
            </a:r>
            <a:r>
              <a:rPr lang="en-US" dirty="0" smtClean="0">
                <a:solidFill>
                  <a:srgbClr val="FF0000"/>
                </a:solidFill>
              </a:rPr>
              <a:t> **</a:t>
            </a:r>
          </a:p>
          <a:p>
            <a:pPr>
              <a:buNone/>
            </a:pPr>
            <a:r>
              <a:rPr lang="en-US" sz="2400" dirty="0" smtClean="0"/>
              <a:t>A good system concept must answer the following questions.</a:t>
            </a:r>
          </a:p>
          <a:p>
            <a:r>
              <a:rPr lang="en-US" sz="2400" b="1" i="1" dirty="0" smtClean="0">
                <a:solidFill>
                  <a:schemeClr val="accent2"/>
                </a:solidFill>
              </a:rPr>
              <a:t>Who is the application for? </a:t>
            </a:r>
          </a:p>
          <a:p>
            <a:pPr lvl="0">
              <a:buNone/>
            </a:pPr>
            <a:r>
              <a:rPr lang="en-US" sz="2400" dirty="0" smtClean="0"/>
              <a:t>	It is to understand which persons and organizations are </a:t>
            </a:r>
            <a:r>
              <a:rPr lang="en-US" sz="2400" u="sng" dirty="0" smtClean="0"/>
              <a:t>stakeholders</a:t>
            </a:r>
            <a:r>
              <a:rPr lang="en-US" sz="2400" dirty="0" smtClean="0"/>
              <a:t> of the new system. Two of the most important kinds of stakeholders are the </a:t>
            </a:r>
            <a:r>
              <a:rPr lang="en-US" sz="2400" u="sng" dirty="0" smtClean="0"/>
              <a:t>financial sponsors</a:t>
            </a:r>
            <a:r>
              <a:rPr lang="en-US" sz="2400" dirty="0" smtClean="0"/>
              <a:t> and the </a:t>
            </a:r>
            <a:r>
              <a:rPr lang="en-US" sz="2400" u="sng" dirty="0" smtClean="0"/>
              <a:t>end users.</a:t>
            </a:r>
          </a:p>
          <a:p>
            <a:r>
              <a:rPr lang="en-US" sz="2400" b="1" i="1" dirty="0" smtClean="0">
                <a:solidFill>
                  <a:schemeClr val="accent2"/>
                </a:solidFill>
              </a:rPr>
              <a:t>What problems will it solve? </a:t>
            </a:r>
          </a:p>
          <a:p>
            <a:r>
              <a:rPr lang="en-US" sz="2400" b="1" i="1" dirty="0" smtClean="0">
                <a:solidFill>
                  <a:schemeClr val="accent2"/>
                </a:solidFill>
              </a:rPr>
              <a:t>Where will it be used? </a:t>
            </a:r>
          </a:p>
          <a:p>
            <a:pPr>
              <a:buNone/>
            </a:pPr>
            <a:r>
              <a:rPr lang="en-US" sz="2400" dirty="0" smtClean="0"/>
              <a:t>	 It should be determined that if the new system is </a:t>
            </a:r>
            <a:r>
              <a:rPr lang="en-US" sz="2400" u="sng" dirty="0" smtClean="0"/>
              <a:t>mission-critical software</a:t>
            </a:r>
            <a:r>
              <a:rPr lang="en-US" sz="2400" dirty="0" smtClean="0"/>
              <a:t> for the organization, </a:t>
            </a:r>
            <a:r>
              <a:rPr lang="en-US" sz="2400" u="sng" dirty="0" smtClean="0"/>
              <a:t>experimental software</a:t>
            </a:r>
            <a:r>
              <a:rPr lang="en-US" sz="2400" dirty="0" smtClean="0"/>
              <a:t>.</a:t>
            </a:r>
          </a:p>
          <a:p>
            <a:endParaRPr lang="en-US" sz="2400" dirty="0" smtClean="0"/>
          </a:p>
          <a:p>
            <a:pPr lvl="0">
              <a:buNone/>
            </a:pPr>
            <a:endParaRPr lang="en-US" sz="2400" dirty="0" smtClean="0"/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/>
          <a:lstStyle/>
          <a:p>
            <a:r>
              <a:rPr lang="en-US" sz="2400" b="1" i="1" dirty="0" smtClean="0">
                <a:solidFill>
                  <a:schemeClr val="accent2"/>
                </a:solidFill>
              </a:rPr>
              <a:t>When is it needed? </a:t>
            </a:r>
          </a:p>
          <a:p>
            <a:pPr>
              <a:buNone/>
            </a:pPr>
            <a:r>
              <a:rPr lang="en-US" sz="2400" b="1" dirty="0" smtClean="0"/>
              <a:t>	</a:t>
            </a:r>
            <a:r>
              <a:rPr lang="en-US" sz="2400" i="1" dirty="0" smtClean="0"/>
              <a:t>Two aspects of time are important. </a:t>
            </a:r>
          </a:p>
          <a:p>
            <a:pPr lvl="1"/>
            <a:r>
              <a:rPr lang="en-US" sz="2000" i="1" dirty="0" smtClean="0"/>
              <a:t>Feasible </a:t>
            </a:r>
            <a:r>
              <a:rPr lang="en-US" sz="2000" dirty="0" smtClean="0"/>
              <a:t>time: It is the time in which the system can be developed within the constraints of cost and available resources. </a:t>
            </a:r>
          </a:p>
          <a:p>
            <a:pPr lvl="1"/>
            <a:r>
              <a:rPr lang="en-US" sz="2000" i="1" dirty="0" smtClean="0"/>
              <a:t>Required </a:t>
            </a:r>
            <a:r>
              <a:rPr lang="en-US" sz="2000" dirty="0" smtClean="0"/>
              <a:t>time: It specifies when the system is needed to meet business goals.</a:t>
            </a:r>
          </a:p>
          <a:p>
            <a:r>
              <a:rPr lang="en-US" sz="2400" b="1" i="1" dirty="0" smtClean="0">
                <a:solidFill>
                  <a:schemeClr val="accent2"/>
                </a:solidFill>
              </a:rPr>
              <a:t>Why is it needed?</a:t>
            </a:r>
          </a:p>
          <a:p>
            <a:pPr lvl="1">
              <a:buNone/>
            </a:pPr>
            <a:r>
              <a:rPr lang="en-US" sz="2000" dirty="0" smtClean="0"/>
              <a:t>A </a:t>
            </a:r>
            <a:r>
              <a:rPr lang="en-US" sz="2000" b="1" i="1" u="sng" dirty="0" smtClean="0"/>
              <a:t>business case</a:t>
            </a:r>
            <a:r>
              <a:rPr lang="en-US" sz="2000" dirty="0" smtClean="0"/>
              <a:t> for the new system may need to be prepared if someone has not already done so.</a:t>
            </a:r>
          </a:p>
          <a:p>
            <a:pPr lvl="1">
              <a:buNone/>
            </a:pPr>
            <a:r>
              <a:rPr lang="en-US" sz="2000" u="sng" dirty="0" smtClean="0"/>
              <a:t>Motivation</a:t>
            </a:r>
            <a:r>
              <a:rPr lang="en-US" sz="2000" dirty="0" smtClean="0"/>
              <a:t> for the new system must be clearly understood. </a:t>
            </a:r>
          </a:p>
          <a:p>
            <a:pPr lvl="1">
              <a:buNone/>
            </a:pPr>
            <a:endParaRPr lang="en-US" sz="2000" dirty="0" smtClean="0"/>
          </a:p>
          <a:p>
            <a:r>
              <a:rPr lang="en-US" sz="2400" b="1" i="1" dirty="0" smtClean="0">
                <a:solidFill>
                  <a:schemeClr val="accent2"/>
                </a:solidFill>
              </a:rPr>
              <a:t>How will it work? </a:t>
            </a:r>
          </a:p>
          <a:p>
            <a:pPr>
              <a:buNone/>
            </a:pPr>
            <a:r>
              <a:rPr lang="en-US" sz="2400" b="1" i="1" dirty="0" smtClean="0">
                <a:solidFill>
                  <a:schemeClr val="accent2"/>
                </a:solidFill>
              </a:rPr>
              <a:t>	</a:t>
            </a:r>
            <a:r>
              <a:rPr lang="en-US" sz="2400" i="1" dirty="0" smtClean="0">
                <a:solidFill>
                  <a:schemeClr val="accent2"/>
                </a:solidFill>
              </a:rPr>
              <a:t>	</a:t>
            </a:r>
            <a:r>
              <a:rPr lang="en-US" sz="2000" dirty="0" smtClean="0"/>
              <a:t>Developers must always brainstorm about the feasibility of the problem. For large systems, merits of different architectures must be considered.</a:t>
            </a:r>
            <a:endParaRPr lang="en-US" sz="2000" i="1" dirty="0" smtClean="0">
              <a:solidFill>
                <a:schemeClr val="accent2"/>
              </a:solidFill>
            </a:endParaRPr>
          </a:p>
          <a:p>
            <a:pPr>
              <a:buNone/>
            </a:pPr>
            <a:endParaRPr lang="en-U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The ATM case study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	</a:t>
            </a:r>
            <a:r>
              <a:rPr lang="en-US" sz="2400" dirty="0" smtClean="0">
                <a:solidFill>
                  <a:schemeClr val="accent1"/>
                </a:solidFill>
              </a:rPr>
              <a:t>“</a:t>
            </a:r>
            <a:r>
              <a:rPr lang="en-US" sz="2400" i="1" dirty="0" smtClean="0">
                <a:solidFill>
                  <a:schemeClr val="accent1"/>
                </a:solidFill>
              </a:rPr>
              <a:t>Develop software so that customers can access a bank's computers and carry out their own financial transactions without the mediation of a bank employee.”</a:t>
            </a:r>
          </a:p>
          <a:p>
            <a:pPr>
              <a:buNone/>
            </a:pPr>
            <a:endParaRPr lang="en-US" sz="2400" i="1" dirty="0" smtClean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400" i="1" dirty="0" smtClean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b="1" dirty="0" smtClean="0">
                <a:solidFill>
                  <a:schemeClr val="accent2"/>
                </a:solidFill>
              </a:rPr>
              <a:t>Elaborating the concept of ATM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Preparing a Problem Statement</a:t>
            </a:r>
          </a:p>
          <a:p>
            <a:pPr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33400" y="1981200"/>
          <a:ext cx="2362200" cy="22860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62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i="1" u="sng" kern="1200" baseline="0" dirty="0" smtClean="0"/>
                        <a:t>Requirements</a:t>
                      </a:r>
                    </a:p>
                    <a:p>
                      <a:pPr algn="ctr"/>
                      <a:r>
                        <a:rPr lang="en-US" sz="1800" i="1" u="sng" kern="1200" baseline="0" dirty="0" smtClean="0"/>
                        <a:t>Statement</a:t>
                      </a:r>
                    </a:p>
                    <a:p>
                      <a:r>
                        <a:rPr lang="en-US" sz="1800" kern="1200" baseline="0" dirty="0" smtClean="0"/>
                        <a:t>. Problem scope</a:t>
                      </a:r>
                    </a:p>
                    <a:p>
                      <a:r>
                        <a:rPr lang="en-US" sz="1800" kern="1200" baseline="0" dirty="0" smtClean="0"/>
                        <a:t>. What is needed</a:t>
                      </a:r>
                    </a:p>
                    <a:p>
                      <a:r>
                        <a:rPr lang="en-US" sz="1800" kern="1200" baseline="0" dirty="0" smtClean="0"/>
                        <a:t>. Application context</a:t>
                      </a:r>
                    </a:p>
                    <a:p>
                      <a:r>
                        <a:rPr lang="en-US" sz="1800" kern="1200" baseline="0" dirty="0" smtClean="0"/>
                        <a:t>. Assumptions</a:t>
                      </a:r>
                    </a:p>
                    <a:p>
                      <a:r>
                        <a:rPr lang="en-US" sz="1800" kern="1200" baseline="0" dirty="0" smtClean="0"/>
                        <a:t>. Performance needs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019800" y="1905000"/>
          <a:ext cx="2362200" cy="201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62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1" u="sng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Design</a:t>
                      </a:r>
                    </a:p>
                    <a:p>
                      <a:r>
                        <a:rPr lang="en-US" sz="1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. General approach</a:t>
                      </a:r>
                    </a:p>
                    <a:p>
                      <a:r>
                        <a:rPr lang="en-US" sz="1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 Algorithms</a:t>
                      </a:r>
                    </a:p>
                    <a:p>
                      <a:r>
                        <a:rPr lang="en-US" sz="1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 Data structures</a:t>
                      </a:r>
                    </a:p>
                    <a:p>
                      <a:r>
                        <a:rPr lang="en-US" sz="1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 Architecture</a:t>
                      </a:r>
                    </a:p>
                    <a:p>
                      <a:r>
                        <a:rPr lang="en-US" sz="1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 Optimizations</a:t>
                      </a:r>
                    </a:p>
                    <a:p>
                      <a:r>
                        <a:rPr lang="en-US" sz="1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 Capacity planning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3200400" y="2286000"/>
          <a:ext cx="2438400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38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i="1" u="sng" kern="1200" baseline="0" dirty="0" smtClean="0"/>
                        <a:t>Implementation </a:t>
                      </a:r>
                    </a:p>
                    <a:p>
                      <a:r>
                        <a:rPr lang="en-US" sz="1800" kern="1200" baseline="0" dirty="0" smtClean="0"/>
                        <a:t>. Platforms</a:t>
                      </a:r>
                    </a:p>
                    <a:p>
                      <a:r>
                        <a:rPr lang="en-US" sz="1800" kern="1200" baseline="0" dirty="0" smtClean="0"/>
                        <a:t>. Hardware specs</a:t>
                      </a:r>
                    </a:p>
                    <a:p>
                      <a:r>
                        <a:rPr lang="en-US" sz="1800" kern="1200" baseline="0" dirty="0" smtClean="0"/>
                        <a:t>. Software libraries</a:t>
                      </a:r>
                    </a:p>
                    <a:p>
                      <a:r>
                        <a:rPr lang="en-US" sz="1800" kern="1200" baseline="0" dirty="0" smtClean="0"/>
                        <a:t>. Interface standards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/>
          <a:lstStyle/>
          <a:p>
            <a:pPr>
              <a:buNone/>
            </a:pPr>
            <a:r>
              <a:rPr lang="en-US" b="1" dirty="0" smtClean="0">
                <a:solidFill>
                  <a:schemeClr val="accent2"/>
                </a:solidFill>
              </a:rPr>
              <a:t>The ATM case study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lum bright="-38000" contrast="64000"/>
          </a:blip>
          <a:srcRect/>
          <a:stretch>
            <a:fillRect/>
          </a:stretch>
        </p:blipFill>
        <p:spPr bwMode="auto">
          <a:xfrm>
            <a:off x="533400" y="1143000"/>
            <a:ext cx="7467599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71801"/>
            <a:ext cx="8229600" cy="1523999"/>
          </a:xfrm>
        </p:spPr>
        <p:txBody>
          <a:bodyPr>
            <a:normAutofit lnSpcReduction="10000"/>
          </a:bodyPr>
          <a:lstStyle/>
          <a:p>
            <a:pPr algn="ctr">
              <a:buNone/>
            </a:pPr>
            <a:r>
              <a:rPr lang="en-US" sz="4400" b="1" dirty="0" smtClean="0"/>
              <a:t>Domain Analysis</a:t>
            </a:r>
          </a:p>
          <a:p>
            <a:pPr algn="ctr">
              <a:buNone/>
            </a:pPr>
            <a:r>
              <a:rPr lang="en-US" sz="4400" b="1" dirty="0" smtClean="0">
                <a:solidFill>
                  <a:srgbClr val="FF0000"/>
                </a:solidFill>
              </a:rPr>
              <a:t>**</a:t>
            </a:r>
            <a:endParaRPr lang="en-US" sz="44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sz="2400" i="1" dirty="0" smtClean="0">
                <a:solidFill>
                  <a:schemeClr val="accent2"/>
                </a:solidFill>
              </a:rPr>
              <a:t>Domain Analysis, the next stage of development, is concerned with devising a precise, concise, understandable and correct model of the real world.</a:t>
            </a:r>
          </a:p>
          <a:p>
            <a:pPr algn="ctr">
              <a:buNone/>
            </a:pPr>
            <a:endParaRPr lang="en-US" sz="2400" i="1" dirty="0" smtClean="0">
              <a:solidFill>
                <a:schemeClr val="accent2"/>
              </a:solidFill>
            </a:endParaRPr>
          </a:p>
          <a:p>
            <a:pPr algn="ctr">
              <a:buNone/>
            </a:pPr>
            <a:r>
              <a:rPr lang="en-US" sz="2400" i="1" dirty="0" smtClean="0">
                <a:solidFill>
                  <a:schemeClr val="accent2"/>
                </a:solidFill>
              </a:rPr>
              <a:t>It focuses on real world things whose semantics the application captures.</a:t>
            </a:r>
          </a:p>
          <a:p>
            <a:pPr algn="ctr">
              <a:buNone/>
            </a:pPr>
            <a:endParaRPr lang="en-US" sz="2400" i="1" dirty="0" smtClean="0">
              <a:solidFill>
                <a:schemeClr val="accent2"/>
              </a:solidFill>
            </a:endParaRPr>
          </a:p>
          <a:p>
            <a:pPr algn="ctr">
              <a:buNone/>
            </a:pPr>
            <a:endParaRPr lang="en-US" sz="2400" i="1" dirty="0" smtClean="0">
              <a:solidFill>
                <a:schemeClr val="accent2"/>
              </a:solidFill>
            </a:endParaRPr>
          </a:p>
          <a:p>
            <a:pPr algn="ctr">
              <a:buNone/>
            </a:pPr>
            <a:r>
              <a:rPr lang="en-US" sz="2400" dirty="0" smtClean="0"/>
              <a:t>To build a domain model, you must interview business experts, examine requirements statements, and scrutinize related artifacts.</a:t>
            </a:r>
          </a:p>
          <a:p>
            <a:pPr algn="ctr">
              <a:buNone/>
            </a:pPr>
            <a:endParaRPr lang="en-US" sz="2400" i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21000" contrast="50000"/>
          </a:blip>
          <a:srcRect/>
          <a:stretch>
            <a:fillRect/>
          </a:stretch>
        </p:blipFill>
        <p:spPr bwMode="auto">
          <a:xfrm>
            <a:off x="609600" y="914401"/>
            <a:ext cx="7619999" cy="5410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534400" cy="5440363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b="1" i="1" dirty="0" smtClean="0">
                <a:solidFill>
                  <a:schemeClr val="accent2"/>
                </a:solidFill>
              </a:rPr>
              <a:t>Software development process </a:t>
            </a:r>
            <a:r>
              <a:rPr lang="en-US" b="1" dirty="0">
                <a:solidFill>
                  <a:srgbClr val="FF0000"/>
                </a:solidFill>
              </a:rPr>
              <a:t>**</a:t>
            </a:r>
            <a:endParaRPr lang="en-US" b="1" i="1" dirty="0">
              <a:solidFill>
                <a:srgbClr val="FF0000"/>
              </a:solidFill>
            </a:endParaRP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400" dirty="0" smtClean="0"/>
              <a:t>A software development process provides a basis for the </a:t>
            </a:r>
            <a:r>
              <a:rPr lang="en-US" sz="2400" i="1" dirty="0" smtClean="0">
                <a:solidFill>
                  <a:schemeClr val="tx2"/>
                </a:solidFill>
              </a:rPr>
              <a:t>organized production of software</a:t>
            </a:r>
            <a:r>
              <a:rPr lang="en-US" sz="2400" dirty="0" smtClean="0"/>
              <a:t>, using a collection of predefined techniques and notations.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>
            <a:normAutofit/>
          </a:bodyPr>
          <a:lstStyle/>
          <a:p>
            <a:pPr lvl="0">
              <a:buNone/>
            </a:pPr>
            <a:endParaRPr lang="en-US" sz="2400" dirty="0" smtClean="0"/>
          </a:p>
          <a:p>
            <a:pPr lvl="0">
              <a:buNone/>
            </a:pPr>
            <a:endParaRPr lang="en-US" sz="2400" dirty="0" smtClean="0"/>
          </a:p>
          <a:p>
            <a:pPr lvl="0">
              <a:buNone/>
            </a:pPr>
            <a:endParaRPr lang="en-US" sz="2400" dirty="0" smtClean="0"/>
          </a:p>
          <a:p>
            <a:pPr lvl="0">
              <a:buNone/>
            </a:pPr>
            <a:r>
              <a:rPr lang="en-US" sz="2400" dirty="0" smtClean="0"/>
              <a:t>The first step in analyzing the requirements is to construct a domain model. The domain model shows the static structure of the real-world system and </a:t>
            </a:r>
            <a:r>
              <a:rPr lang="en-US" sz="2400" u="sng" dirty="0" smtClean="0"/>
              <a:t>organizes it into workable pieces</a:t>
            </a:r>
            <a:r>
              <a:rPr lang="en-US" sz="2400" dirty="0" smtClean="0"/>
              <a:t>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i="1" dirty="0" smtClean="0">
                <a:solidFill>
                  <a:schemeClr val="accent2"/>
                </a:solidFill>
              </a:rPr>
              <a:t>Steps to construct a domain class model: </a:t>
            </a:r>
            <a:r>
              <a:rPr lang="en-US" b="1" i="1" dirty="0" smtClean="0">
                <a:solidFill>
                  <a:srgbClr val="FF0000"/>
                </a:solidFill>
              </a:rPr>
              <a:t>**</a:t>
            </a:r>
          </a:p>
          <a:p>
            <a:pPr lvl="0"/>
            <a:r>
              <a:rPr lang="en-US" sz="2600" dirty="0" smtClean="0"/>
              <a:t>Find classes and keeping the Right Classes</a:t>
            </a:r>
          </a:p>
          <a:p>
            <a:pPr lvl="0"/>
            <a:r>
              <a:rPr lang="en-US" sz="2600" dirty="0" smtClean="0"/>
              <a:t>Prepare a data dictionary.</a:t>
            </a:r>
          </a:p>
          <a:p>
            <a:pPr lvl="0"/>
            <a:r>
              <a:rPr lang="en-US" sz="2600" dirty="0" smtClean="0"/>
              <a:t>Find associations and keeping right associations.</a:t>
            </a:r>
          </a:p>
          <a:p>
            <a:pPr lvl="0"/>
            <a:r>
              <a:rPr lang="en-US" sz="2600" dirty="0" smtClean="0"/>
              <a:t>Find attributes of objects and links and keeping the right attributes.</a:t>
            </a:r>
          </a:p>
          <a:p>
            <a:pPr lvl="0"/>
            <a:r>
              <a:rPr lang="en-US" sz="2600" dirty="0" smtClean="0"/>
              <a:t>Organize and simplify classes using inheritance. </a:t>
            </a:r>
          </a:p>
          <a:p>
            <a:pPr lvl="0"/>
            <a:r>
              <a:rPr lang="en-US" sz="2600" dirty="0" smtClean="0"/>
              <a:t>Verify that access paths exist for likely queries.</a:t>
            </a:r>
          </a:p>
          <a:p>
            <a:pPr lvl="0"/>
            <a:r>
              <a:rPr lang="en-US" sz="2600" dirty="0" smtClean="0"/>
              <a:t>Iterate and refine the model. </a:t>
            </a:r>
          </a:p>
          <a:p>
            <a:pPr lvl="0"/>
            <a:r>
              <a:rPr lang="en-US" sz="2600" dirty="0" smtClean="0"/>
              <a:t>Reconsider the level of abstraction. </a:t>
            </a:r>
          </a:p>
          <a:p>
            <a:pPr lvl="0"/>
            <a:r>
              <a:rPr lang="en-US" sz="2600" dirty="0" smtClean="0"/>
              <a:t>Group classes into packages. 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3400" y="4267200"/>
            <a:ext cx="78867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Example: “a reservation system to sell tickets to performances at various theaters”</a:t>
            </a:r>
          </a:p>
          <a:p>
            <a:endParaRPr lang="en-US" sz="2000" dirty="0" smtClean="0"/>
          </a:p>
          <a:p>
            <a:r>
              <a:rPr lang="en-US" sz="2000" dirty="0" smtClean="0"/>
              <a:t>What are tentative classes,</a:t>
            </a:r>
          </a:p>
          <a:p>
            <a:endParaRPr lang="en-US" sz="2000" dirty="0" smtClean="0"/>
          </a:p>
          <a:p>
            <a:r>
              <a:rPr lang="en-US" sz="2000" dirty="0" smtClean="0"/>
              <a:t>Would be Reservation, System, Tickets, Performance, and Theater</a:t>
            </a:r>
            <a:endParaRPr lang="en-US" sz="2000" dirty="0"/>
          </a:p>
        </p:txBody>
      </p:sp>
      <p:pic>
        <p:nvPicPr>
          <p:cNvPr id="6" name="Picture 5"/>
          <p:cNvPicPr/>
          <p:nvPr/>
        </p:nvPicPr>
        <p:blipFill>
          <a:blip r:embed="rId2">
            <a:lum bright="-38000" contrast="74000"/>
          </a:blip>
          <a:srcRect/>
          <a:stretch>
            <a:fillRect/>
          </a:stretch>
        </p:blipFill>
        <p:spPr bwMode="auto">
          <a:xfrm>
            <a:off x="609600" y="1295400"/>
            <a:ext cx="80772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533400" y="457200"/>
            <a:ext cx="2739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smtClean="0">
                <a:solidFill>
                  <a:schemeClr val="accent2"/>
                </a:solidFill>
              </a:rPr>
              <a:t>Finding Classes</a:t>
            </a:r>
            <a:endParaRPr lang="en-US" sz="3200" b="1" i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lum bright="-23000" contrast="53000"/>
          </a:blip>
          <a:srcRect/>
          <a:stretch>
            <a:fillRect/>
          </a:stretch>
        </p:blipFill>
        <p:spPr bwMode="auto">
          <a:xfrm>
            <a:off x="567238" y="1272105"/>
            <a:ext cx="8009524" cy="39629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Keeping the right classes</a:t>
            </a:r>
          </a:p>
          <a:p>
            <a:pPr>
              <a:buNone/>
            </a:pPr>
            <a:r>
              <a:rPr lang="en-US" sz="2000" i="1" dirty="0" smtClean="0">
                <a:solidFill>
                  <a:schemeClr val="accent2"/>
                </a:solidFill>
              </a:rPr>
              <a:t>Now discard unnecessary and incorrect classes according to the following criteria.</a:t>
            </a:r>
            <a:endParaRPr lang="en-US" sz="2000" i="1" dirty="0">
              <a:solidFill>
                <a:schemeClr val="accent2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lum bright="-38000" contrast="56000"/>
          </a:blip>
          <a:srcRect/>
          <a:stretch>
            <a:fillRect/>
          </a:stretch>
        </p:blipFill>
        <p:spPr bwMode="auto">
          <a:xfrm>
            <a:off x="533400" y="1600200"/>
            <a:ext cx="8001001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0"/>
            <a:ext cx="8229600" cy="5668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Prepare a Data dictionary</a:t>
            </a:r>
          </a:p>
          <a:p>
            <a:pPr>
              <a:buNone/>
            </a:pPr>
            <a:r>
              <a:rPr lang="en-US" sz="2000" dirty="0" smtClean="0"/>
              <a:t>Prepare a data dictionary for all modeling elements. Write a paragraph precisely describing each class</a:t>
            </a:r>
            <a:endParaRPr lang="en-US" sz="20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8924" y="1371600"/>
            <a:ext cx="8553752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33400" y="609600"/>
            <a:ext cx="8381999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58975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Finding Associations</a:t>
            </a:r>
          </a:p>
          <a:p>
            <a:pPr algn="just">
              <a:buNone/>
            </a:pPr>
            <a:r>
              <a:rPr lang="en-US" sz="2000" dirty="0" smtClean="0"/>
              <a:t>A structural relationship between two or more classes is an association.</a:t>
            </a:r>
          </a:p>
          <a:p>
            <a:pPr algn="just">
              <a:buNone/>
            </a:pPr>
            <a:r>
              <a:rPr lang="en-US" sz="2000" dirty="0" smtClean="0"/>
              <a:t>The majority are taken directly from verb phrases in the problem statement. 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1600200"/>
            <a:ext cx="80772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Keeping the right Associations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400" i="1" dirty="0" smtClean="0">
                <a:solidFill>
                  <a:schemeClr val="accent2"/>
                </a:solidFill>
              </a:rPr>
              <a:t>Association between eliminated classes:</a:t>
            </a:r>
          </a:p>
          <a:p>
            <a:pPr>
              <a:buNone/>
            </a:pPr>
            <a:endParaRPr lang="en-US" sz="2400" i="1" dirty="0" smtClean="0">
              <a:solidFill>
                <a:schemeClr val="accent2"/>
              </a:solidFill>
            </a:endParaRPr>
          </a:p>
          <a:p>
            <a:pPr>
              <a:buNone/>
            </a:pPr>
            <a:r>
              <a:rPr lang="en-US" sz="2400" i="1" dirty="0" smtClean="0">
                <a:solidFill>
                  <a:schemeClr val="accent2"/>
                </a:solidFill>
              </a:rPr>
              <a:t>Irrelevant or implementation associations:</a:t>
            </a:r>
          </a:p>
          <a:p>
            <a:pPr>
              <a:buNone/>
            </a:pPr>
            <a:endParaRPr lang="en-US" sz="2400" i="1" dirty="0" smtClean="0">
              <a:solidFill>
                <a:schemeClr val="accent2"/>
              </a:solidFill>
            </a:endParaRPr>
          </a:p>
          <a:p>
            <a:pPr>
              <a:buNone/>
            </a:pPr>
            <a:r>
              <a:rPr lang="en-US" sz="2400" i="1" dirty="0" smtClean="0">
                <a:solidFill>
                  <a:schemeClr val="accent2"/>
                </a:solidFill>
              </a:rPr>
              <a:t> Actions:</a:t>
            </a:r>
            <a:r>
              <a:rPr lang="en-US" dirty="0" smtClean="0"/>
              <a:t> </a:t>
            </a:r>
            <a:r>
              <a:rPr lang="en-US" sz="2600" dirty="0" smtClean="0"/>
              <a:t>An association should describe a structural property of the application domain, not a transient event. </a:t>
            </a:r>
          </a:p>
          <a:p>
            <a:pPr>
              <a:buNone/>
            </a:pPr>
            <a:r>
              <a:rPr lang="en-US" sz="2600" i="1" dirty="0" smtClean="0"/>
              <a:t>ATM accepts cash card describes part of the interaction cycle between </a:t>
            </a:r>
            <a:r>
              <a:rPr lang="en-US" sz="2600" dirty="0" smtClean="0"/>
              <a:t>an ATM and a customer, not a permanent relationship between ATMs and cash cards.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pPr>
              <a:buNone/>
            </a:pPr>
            <a:r>
              <a:rPr lang="en-US" sz="2400" i="1" dirty="0" smtClean="0"/>
              <a:t>Ternary Associations: </a:t>
            </a:r>
            <a:r>
              <a:rPr lang="en-US" sz="2400" dirty="0" smtClean="0"/>
              <a:t>Decompose most associations among three or more classes into binary associations / Qualified associations. </a:t>
            </a:r>
          </a:p>
          <a:p>
            <a:pPr>
              <a:buNone/>
            </a:pPr>
            <a:r>
              <a:rPr lang="en-US" sz="2000" i="1" dirty="0" smtClean="0">
                <a:solidFill>
                  <a:schemeClr val="accent2"/>
                </a:solidFill>
              </a:rPr>
              <a:t>ATM example: Bank computer process transaction against account can be broken into bank computer process transaction and transaction concerns account.</a:t>
            </a:r>
          </a:p>
          <a:p>
            <a:pPr>
              <a:buNone/>
            </a:pPr>
            <a:endParaRPr lang="en-US" sz="2000" i="1" dirty="0" smtClean="0">
              <a:solidFill>
                <a:schemeClr val="accent2"/>
              </a:solidFill>
            </a:endParaRPr>
          </a:p>
          <a:p>
            <a:pPr>
              <a:buNone/>
            </a:pPr>
            <a:r>
              <a:rPr lang="en-US" sz="2400" i="1" dirty="0" smtClean="0"/>
              <a:t>Association End names: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i="1" dirty="0" smtClean="0"/>
              <a:t>Multiplicity: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i="1" dirty="0" smtClean="0"/>
              <a:t>Aggregation:</a:t>
            </a:r>
            <a:r>
              <a:rPr lang="en-US" sz="2400" i="1" dirty="0"/>
              <a:t> </a:t>
            </a:r>
            <a:r>
              <a:rPr lang="en-US" sz="2400" dirty="0" smtClean="0"/>
              <a:t>ATM example --bank is a part of a consortium and indicate the relationship with aggregation.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600" b="1" i="1" dirty="0" smtClean="0">
                <a:solidFill>
                  <a:schemeClr val="accent2"/>
                </a:solidFill>
              </a:rPr>
              <a:t>Development stages </a:t>
            </a:r>
            <a:r>
              <a:rPr lang="en-US" sz="3600" b="1" i="1" dirty="0" smtClean="0">
                <a:solidFill>
                  <a:srgbClr val="FF0000"/>
                </a:solidFill>
              </a:rPr>
              <a:t>(SAS CIT TDM)</a:t>
            </a:r>
          </a:p>
          <a:p>
            <a:pPr>
              <a:buNone/>
            </a:pPr>
            <a:endParaRPr lang="en-US" sz="2800" b="1" i="1" dirty="0" smtClean="0">
              <a:solidFill>
                <a:schemeClr val="accent2"/>
              </a:solidFill>
            </a:endParaRPr>
          </a:p>
          <a:p>
            <a:r>
              <a:rPr lang="en-US" sz="2800" i="1" dirty="0" smtClean="0"/>
              <a:t>System Conception</a:t>
            </a:r>
          </a:p>
          <a:p>
            <a:r>
              <a:rPr lang="en-US" sz="2800" i="1" dirty="0" smtClean="0"/>
              <a:t>Analysis</a:t>
            </a:r>
          </a:p>
          <a:p>
            <a:r>
              <a:rPr lang="en-US" sz="2800" i="1" dirty="0" smtClean="0"/>
              <a:t>System design</a:t>
            </a:r>
          </a:p>
          <a:p>
            <a:r>
              <a:rPr lang="en-US" sz="2800" i="1" dirty="0" smtClean="0"/>
              <a:t>Class design</a:t>
            </a:r>
          </a:p>
          <a:p>
            <a:r>
              <a:rPr lang="en-US" sz="2800" i="1" dirty="0" smtClean="0"/>
              <a:t>Implementation</a:t>
            </a:r>
          </a:p>
          <a:p>
            <a:r>
              <a:rPr lang="en-US" sz="2800" i="1" dirty="0" smtClean="0"/>
              <a:t>Testing</a:t>
            </a:r>
          </a:p>
          <a:p>
            <a:r>
              <a:rPr lang="en-US" sz="2800" i="1" dirty="0" smtClean="0"/>
              <a:t>Training</a:t>
            </a:r>
          </a:p>
          <a:p>
            <a:r>
              <a:rPr lang="en-US" sz="2800" i="1" dirty="0" smtClean="0"/>
              <a:t>Deployment</a:t>
            </a:r>
          </a:p>
          <a:p>
            <a:r>
              <a:rPr lang="en-US" sz="2800" i="1" dirty="0" smtClean="0"/>
              <a:t>Maintenance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36000" contrast="64000"/>
          </a:blip>
          <a:srcRect/>
          <a:stretch>
            <a:fillRect/>
          </a:stretch>
        </p:blipFill>
        <p:spPr bwMode="auto">
          <a:xfrm>
            <a:off x="914400" y="533400"/>
            <a:ext cx="75438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24000" contrast="51000"/>
          </a:blip>
          <a:srcRect/>
          <a:stretch>
            <a:fillRect/>
          </a:stretch>
        </p:blipFill>
        <p:spPr bwMode="auto">
          <a:xfrm>
            <a:off x="838200" y="838200"/>
            <a:ext cx="78486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295400" y="152400"/>
            <a:ext cx="5771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2"/>
                </a:solidFill>
              </a:rPr>
              <a:t>ATM Class Model with Attributes</a:t>
            </a:r>
            <a:endParaRPr lang="en-US" sz="32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Refining with inheritance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400" i="1" dirty="0" smtClean="0"/>
              <a:t>The next step is to organize classes by using inheritance to </a:t>
            </a:r>
            <a:r>
              <a:rPr lang="en-US" sz="2400" i="1" u="sng" dirty="0" smtClean="0"/>
              <a:t>share common structure</a:t>
            </a:r>
            <a:r>
              <a:rPr lang="en-US" sz="2400" i="1" dirty="0" smtClean="0"/>
              <a:t>. </a:t>
            </a:r>
          </a:p>
          <a:p>
            <a:pPr>
              <a:buNone/>
            </a:pPr>
            <a:r>
              <a:rPr lang="en-US" sz="2400" i="1" dirty="0" smtClean="0"/>
              <a:t>Inheritance can be added in </a:t>
            </a:r>
            <a:r>
              <a:rPr lang="en-US" sz="2400" i="1" u="sng" dirty="0" smtClean="0"/>
              <a:t>two directions</a:t>
            </a:r>
            <a:r>
              <a:rPr lang="en-US" sz="2400" i="1" dirty="0" smtClean="0"/>
              <a:t>:</a:t>
            </a:r>
          </a:p>
          <a:p>
            <a:pPr>
              <a:buNone/>
            </a:pPr>
            <a:r>
              <a:rPr lang="en-US" sz="2400" i="1" dirty="0" smtClean="0"/>
              <a:t>By generalizing common aspects of existing classes into a super class( bottom up) </a:t>
            </a:r>
          </a:p>
          <a:p>
            <a:pPr>
              <a:buNone/>
            </a:pPr>
            <a:r>
              <a:rPr lang="en-US" sz="2400" i="1" dirty="0" smtClean="0"/>
              <a:t>By specializing existing classes into multiple subclasses(top down)</a:t>
            </a:r>
          </a:p>
          <a:p>
            <a:pPr>
              <a:buNone/>
            </a:pPr>
            <a:r>
              <a:rPr lang="en-US" sz="2400" i="1" dirty="0" smtClean="0"/>
              <a:t>Apply Multiple inheritance if needed.</a:t>
            </a:r>
            <a:endParaRPr lang="en-US" sz="2400" i="1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23000" contrast="42000"/>
          </a:blip>
          <a:srcRect/>
          <a:stretch>
            <a:fillRect/>
          </a:stretch>
        </p:blipFill>
        <p:spPr bwMode="auto">
          <a:xfrm>
            <a:off x="304801" y="152400"/>
            <a:ext cx="8534400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pPr>
              <a:buNone/>
            </a:pPr>
            <a:r>
              <a:rPr lang="en-US" dirty="0" smtClean="0">
                <a:solidFill>
                  <a:schemeClr val="accent2"/>
                </a:solidFill>
              </a:rPr>
              <a:t>Testing Access Paths</a:t>
            </a:r>
          </a:p>
          <a:p>
            <a:pPr>
              <a:buNone/>
            </a:pPr>
            <a:r>
              <a:rPr lang="en-US" sz="2800" dirty="0" smtClean="0"/>
              <a:t>Trace access paths through the class model to see if they yield sensible results.</a:t>
            </a:r>
          </a:p>
          <a:p>
            <a:pPr>
              <a:buNone/>
            </a:pPr>
            <a:r>
              <a:rPr lang="en-US" sz="2800" dirty="0" smtClean="0"/>
              <a:t>Where a </a:t>
            </a:r>
            <a:r>
              <a:rPr lang="en-US" sz="2800" u="sng" dirty="0" smtClean="0"/>
              <a:t>unique value</a:t>
            </a:r>
            <a:r>
              <a:rPr lang="en-US" sz="2800" dirty="0" smtClean="0"/>
              <a:t> is expected, is there a path yielding a unique result? For </a:t>
            </a:r>
            <a:r>
              <a:rPr lang="en-US" sz="2800" u="sng" dirty="0" smtClean="0"/>
              <a:t>multiplicity</a:t>
            </a:r>
            <a:r>
              <a:rPr lang="en-US" sz="2800" dirty="0" smtClean="0"/>
              <a:t> "many" is there a way to pick out unique values when needed? Some likely questions can be thought of.  Are there useful questions that cannot be answered? They indicate </a:t>
            </a:r>
            <a:r>
              <a:rPr lang="en-US" sz="2800" u="sng" dirty="0" smtClean="0"/>
              <a:t>missing information</a:t>
            </a:r>
            <a:r>
              <a:rPr lang="en-US" sz="2800" dirty="0" smtClean="0"/>
              <a:t>. </a:t>
            </a:r>
          </a:p>
          <a:p>
            <a:pPr>
              <a:buNone/>
            </a:pPr>
            <a:r>
              <a:rPr lang="en-US" sz="2800" dirty="0" smtClean="0"/>
              <a:t>One can use OCL-object constraint Language.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>
            <a:lum bright="-33000" contrast="62000"/>
          </a:blip>
          <a:srcRect/>
          <a:stretch>
            <a:fillRect/>
          </a:stretch>
        </p:blipFill>
        <p:spPr bwMode="auto">
          <a:xfrm>
            <a:off x="990600" y="914400"/>
            <a:ext cx="6781800" cy="5105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u="sng" dirty="0" smtClean="0"/>
              <a:t>Grouping Classes into Packages</a:t>
            </a:r>
            <a:endParaRPr lang="en-US" dirty="0" smtClean="0"/>
          </a:p>
          <a:p>
            <a:pPr lvl="0">
              <a:buNone/>
            </a:pPr>
            <a:r>
              <a:rPr lang="en-US" sz="2800" dirty="0" smtClean="0"/>
              <a:t>A </a:t>
            </a:r>
            <a:r>
              <a:rPr lang="en-US" sz="2800" i="1" dirty="0" smtClean="0"/>
              <a:t>package </a:t>
            </a:r>
            <a:r>
              <a:rPr lang="en-US" sz="2800" dirty="0" smtClean="0"/>
              <a:t>is a group of elements (classes, associations, generalizations, and lesser packages) with a </a:t>
            </a:r>
            <a:r>
              <a:rPr lang="en-US" sz="2800" u="sng" dirty="0" smtClean="0"/>
              <a:t>common theme</a:t>
            </a:r>
            <a:r>
              <a:rPr lang="en-US" sz="2800" dirty="0" smtClean="0"/>
              <a:t>.</a:t>
            </a:r>
          </a:p>
          <a:p>
            <a:pPr lvl="0">
              <a:buNone/>
            </a:pPr>
            <a:endParaRPr lang="en-US" dirty="0" smtClean="0"/>
          </a:p>
          <a:p>
            <a:pPr marL="0" lvl="0" indent="0" algn="just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200" dirty="0" smtClean="0">
                <a:ea typeface="Calibri" pitchFamily="34" charset="0"/>
                <a:cs typeface="Times New Roman" pitchFamily="18" charset="0"/>
              </a:rPr>
              <a:t>ATM example:</a:t>
            </a:r>
          </a:p>
          <a:p>
            <a:pPr marL="0" lvl="0" indent="0" algn="just" fontAlgn="base">
              <a:spcBef>
                <a:spcPct val="0"/>
              </a:spcBef>
              <a:spcAft>
                <a:spcPct val="0"/>
              </a:spcAft>
              <a:buNone/>
            </a:pPr>
            <a:endParaRPr lang="en-US" sz="2200" dirty="0" smtClean="0">
              <a:cs typeface="Arial" pitchFamily="34" charset="0"/>
            </a:endParaRP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200" dirty="0" smtClean="0">
                <a:ea typeface="Calibri" pitchFamily="34" charset="0"/>
                <a:cs typeface="Times New Roman" pitchFamily="18" charset="0"/>
              </a:rPr>
              <a:t>	</a:t>
            </a:r>
            <a:r>
              <a:rPr lang="en-US" sz="2400" b="1" i="1" dirty="0" smtClean="0">
                <a:solidFill>
                  <a:schemeClr val="accent2"/>
                </a:solidFill>
                <a:ea typeface="Calibri" pitchFamily="34" charset="0"/>
                <a:cs typeface="Times New Roman" pitchFamily="18" charset="0"/>
              </a:rPr>
              <a:t>tellers</a:t>
            </a:r>
            <a:r>
              <a:rPr lang="en-US" sz="2400" dirty="0" smtClean="0">
                <a:ea typeface="Calibri" pitchFamily="34" charset="0"/>
                <a:cs typeface="Times New Roman" pitchFamily="18" charset="0"/>
              </a:rPr>
              <a:t>-cashier, entry station, cashier station, ATM </a:t>
            </a:r>
            <a:endParaRPr lang="en-US" sz="2400" dirty="0" smtClean="0">
              <a:cs typeface="Arial" pitchFamily="34" charset="0"/>
            </a:endParaRP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dirty="0" smtClean="0">
                <a:ea typeface="Calibri" pitchFamily="34" charset="0"/>
                <a:cs typeface="Times New Roman" pitchFamily="18" charset="0"/>
              </a:rPr>
              <a:t>	</a:t>
            </a:r>
            <a:r>
              <a:rPr lang="en-US" sz="2400" b="1" i="1" dirty="0" smtClean="0">
                <a:solidFill>
                  <a:schemeClr val="accent2"/>
                </a:solidFill>
                <a:ea typeface="Calibri" pitchFamily="34" charset="0"/>
                <a:cs typeface="Times New Roman" pitchFamily="18" charset="0"/>
              </a:rPr>
              <a:t>accounts</a:t>
            </a:r>
            <a:r>
              <a:rPr lang="en-US" sz="2400" dirty="0" smtClean="0">
                <a:ea typeface="Calibri" pitchFamily="34" charset="0"/>
                <a:cs typeface="Times New Roman" pitchFamily="18" charset="0"/>
              </a:rPr>
              <a:t>-account, cash card, card authorization, customer, transaction, update, cashier transaction, remote transaction</a:t>
            </a:r>
            <a:endParaRPr lang="en-US" sz="2400" dirty="0" smtClean="0">
              <a:cs typeface="Arial" pitchFamily="34" charset="0"/>
            </a:endParaRP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dirty="0" smtClean="0">
                <a:ea typeface="Calibri" pitchFamily="34" charset="0"/>
                <a:cs typeface="Times New Roman" pitchFamily="18" charset="0"/>
              </a:rPr>
              <a:t>	</a:t>
            </a:r>
            <a:r>
              <a:rPr lang="en-US" sz="2400" b="1" i="1" dirty="0" smtClean="0">
                <a:solidFill>
                  <a:schemeClr val="accent2"/>
                </a:solidFill>
                <a:ea typeface="Calibri" pitchFamily="34" charset="0"/>
                <a:cs typeface="Times New Roman" pitchFamily="18" charset="0"/>
              </a:rPr>
              <a:t>banks</a:t>
            </a:r>
            <a:r>
              <a:rPr lang="en-US" sz="2400" dirty="0" smtClean="0">
                <a:ea typeface="Calibri" pitchFamily="34" charset="0"/>
                <a:cs typeface="Times New Roman" pitchFamily="18" charset="0"/>
              </a:rPr>
              <a:t> - consortium, bank</a:t>
            </a:r>
            <a:endParaRPr lang="en-US" sz="2400" dirty="0" smtClean="0">
              <a:cs typeface="Arial" pitchFamily="34" charset="0"/>
            </a:endParaRP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Domain State Model </a:t>
            </a:r>
            <a:r>
              <a:rPr lang="en-US" b="1" dirty="0" smtClean="0">
                <a:solidFill>
                  <a:srgbClr val="FF0000"/>
                </a:solidFill>
              </a:rPr>
              <a:t>**</a:t>
            </a:r>
          </a:p>
          <a:p>
            <a:pPr>
              <a:buNone/>
            </a:pPr>
            <a:r>
              <a:rPr lang="en-US" u="sng" dirty="0" smtClean="0"/>
              <a:t>Steps in constructing a domain state model:</a:t>
            </a:r>
            <a:endParaRPr lang="en-US" dirty="0" smtClean="0"/>
          </a:p>
          <a:p>
            <a:pPr lvl="0"/>
            <a:r>
              <a:rPr lang="en-US" dirty="0" smtClean="0"/>
              <a:t>Identify domain classes with states. </a:t>
            </a:r>
          </a:p>
          <a:p>
            <a:pPr lvl="0"/>
            <a:r>
              <a:rPr lang="en-US" dirty="0" smtClean="0"/>
              <a:t>Find states. </a:t>
            </a:r>
          </a:p>
          <a:p>
            <a:pPr lvl="0"/>
            <a:r>
              <a:rPr lang="en-US" dirty="0" smtClean="0"/>
              <a:t>Find events. </a:t>
            </a:r>
          </a:p>
          <a:p>
            <a:pPr lvl="0"/>
            <a:r>
              <a:rPr lang="en-US" dirty="0" smtClean="0"/>
              <a:t>Build state diagrams. </a:t>
            </a:r>
          </a:p>
          <a:p>
            <a:pPr lvl="0"/>
            <a:r>
              <a:rPr lang="en-US" dirty="0" smtClean="0"/>
              <a:t>Evaluate state diagrams. 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b="1" u="sng" dirty="0" smtClean="0"/>
              <a:t>Identifying Classes with States:</a:t>
            </a:r>
          </a:p>
          <a:p>
            <a:pPr>
              <a:buNone/>
            </a:pPr>
            <a:endParaRPr lang="en-US" sz="2800" dirty="0" smtClean="0"/>
          </a:p>
          <a:p>
            <a:pPr>
              <a:buNone/>
            </a:pPr>
            <a:r>
              <a:rPr lang="en-US" sz="2400" dirty="0" smtClean="0"/>
              <a:t>List of domain classes are examined for those that have a </a:t>
            </a:r>
            <a:r>
              <a:rPr lang="en-US" sz="2400" u="sng" dirty="0" smtClean="0"/>
              <a:t>distinct life cycle</a:t>
            </a:r>
            <a:r>
              <a:rPr lang="en-US" sz="2400" dirty="0" smtClean="0"/>
              <a:t>. 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E.g. a scientific paper for a journal goes from </a:t>
            </a:r>
            <a:r>
              <a:rPr lang="en-US" sz="2400" i="1" dirty="0" smtClean="0"/>
              <a:t>Being written </a:t>
            </a:r>
            <a:r>
              <a:rPr lang="en-US" sz="2400" dirty="0" smtClean="0"/>
              <a:t>to </a:t>
            </a:r>
            <a:r>
              <a:rPr lang="en-US" sz="2400" i="1" dirty="0" smtClean="0"/>
              <a:t>Under consideration </a:t>
            </a:r>
            <a:r>
              <a:rPr lang="en-US" sz="2400" dirty="0" smtClean="0"/>
              <a:t>to </a:t>
            </a:r>
            <a:r>
              <a:rPr lang="en-US" sz="2400" i="1" dirty="0" smtClean="0"/>
              <a:t>Accepted </a:t>
            </a:r>
            <a:r>
              <a:rPr lang="en-US" sz="2400" dirty="0" smtClean="0"/>
              <a:t>or </a:t>
            </a:r>
            <a:r>
              <a:rPr lang="en-US" sz="2400" i="1" dirty="0" smtClean="0"/>
              <a:t>Rejected. </a:t>
            </a:r>
          </a:p>
          <a:p>
            <a:pPr>
              <a:buNone/>
            </a:pPr>
            <a:endParaRPr lang="en-US" sz="2400" i="1" dirty="0" smtClean="0"/>
          </a:p>
          <a:p>
            <a:pPr>
              <a:buNone/>
            </a:pPr>
            <a:r>
              <a:rPr lang="en-US" sz="2400" dirty="0" smtClean="0"/>
              <a:t>ATM example: </a:t>
            </a:r>
            <a:r>
              <a:rPr lang="en-US" sz="2400" i="1" dirty="0" smtClean="0"/>
              <a:t>Account </a:t>
            </a:r>
            <a:r>
              <a:rPr lang="en-US" sz="2400" dirty="0" smtClean="0"/>
              <a:t>is an important business concept, and the appropriate behavior for an ATM depends on the state of an </a:t>
            </a:r>
            <a:r>
              <a:rPr lang="en-US" sz="2400" i="1" dirty="0" smtClean="0"/>
              <a:t>Account. </a:t>
            </a:r>
            <a:endParaRPr lang="en-US" sz="24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/>
          <a:lstStyle/>
          <a:p>
            <a:pPr>
              <a:buNone/>
            </a:pPr>
            <a:r>
              <a:rPr lang="en-US" b="1" u="sng" dirty="0" smtClean="0"/>
              <a:t>Finding States: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List the states for each classes.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400" dirty="0" smtClean="0"/>
              <a:t>ATM example: Here are some states for an </a:t>
            </a:r>
            <a:r>
              <a:rPr lang="en-US" sz="2400" i="1" dirty="0" smtClean="0"/>
              <a:t>Account: </a:t>
            </a:r>
            <a:r>
              <a:rPr lang="en-US" sz="2400" b="1" i="1" u="sng" dirty="0" smtClean="0">
                <a:solidFill>
                  <a:schemeClr val="accent2"/>
                </a:solidFill>
              </a:rPr>
              <a:t>Normal </a:t>
            </a:r>
            <a:r>
              <a:rPr lang="en-US" sz="2400" dirty="0" smtClean="0"/>
              <a:t>(ready for normal access), </a:t>
            </a:r>
            <a:r>
              <a:rPr lang="en-US" sz="2400" b="1" i="1" u="sng" dirty="0" smtClean="0">
                <a:solidFill>
                  <a:schemeClr val="accent2"/>
                </a:solidFill>
              </a:rPr>
              <a:t>Closed </a:t>
            </a:r>
            <a:r>
              <a:rPr lang="en-US" sz="2400" dirty="0" smtClean="0"/>
              <a:t>(closed by the customer but still on file in the bank records), </a:t>
            </a:r>
            <a:r>
              <a:rPr lang="en-US" sz="2400" b="1" i="1" u="sng" dirty="0" smtClean="0">
                <a:solidFill>
                  <a:schemeClr val="accent2"/>
                </a:solidFill>
              </a:rPr>
              <a:t>Overdrawn</a:t>
            </a:r>
            <a:r>
              <a:rPr lang="en-US" sz="2400" i="1" dirty="0" smtClean="0"/>
              <a:t> </a:t>
            </a:r>
            <a:r>
              <a:rPr lang="en-US" sz="2400" dirty="0" smtClean="0"/>
              <a:t>(customer withdrawals exceed the balance in the account), and </a:t>
            </a:r>
            <a:r>
              <a:rPr lang="en-US" sz="2400" b="1" i="1" u="sng" dirty="0" smtClean="0">
                <a:solidFill>
                  <a:schemeClr val="accent2"/>
                </a:solidFill>
              </a:rPr>
              <a:t>Suspended </a:t>
            </a:r>
            <a:r>
              <a:rPr lang="en-US" sz="2400" dirty="0" smtClean="0"/>
              <a:t>(access to the account is blocked for some reason).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458200" cy="632459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System conception:</a:t>
            </a:r>
          </a:p>
          <a:p>
            <a:pPr>
              <a:buNone/>
            </a:pPr>
            <a:r>
              <a:rPr lang="en-US" sz="2400" dirty="0" smtClean="0"/>
              <a:t>      </a:t>
            </a:r>
            <a:r>
              <a:rPr lang="en-US" sz="2800" dirty="0" smtClean="0"/>
              <a:t>It deals with the origin of an application and formulate tentative requirements.</a:t>
            </a:r>
          </a:p>
          <a:p>
            <a:pPr>
              <a:buNone/>
            </a:pPr>
            <a:endParaRPr lang="en-US" sz="2800" dirty="0" smtClean="0"/>
          </a:p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Analysis: </a:t>
            </a:r>
          </a:p>
          <a:p>
            <a:pPr>
              <a:buNone/>
            </a:pPr>
            <a:r>
              <a:rPr lang="en-US" sz="2800" dirty="0"/>
              <a:t> </a:t>
            </a:r>
            <a:r>
              <a:rPr lang="en-US" sz="2800" dirty="0" smtClean="0"/>
              <a:t>   The goal of analysis is to specify </a:t>
            </a:r>
            <a:r>
              <a:rPr lang="en-US" sz="2800" i="1" dirty="0" smtClean="0">
                <a:solidFill>
                  <a:schemeClr val="accent2"/>
                </a:solidFill>
              </a:rPr>
              <a:t>what</a:t>
            </a:r>
            <a:r>
              <a:rPr lang="en-US" sz="2800" dirty="0" smtClean="0"/>
              <a:t> needs to be done, not </a:t>
            </a:r>
            <a:r>
              <a:rPr lang="en-US" sz="2800" i="1" dirty="0" smtClean="0">
                <a:solidFill>
                  <a:schemeClr val="accent2"/>
                </a:solidFill>
              </a:rPr>
              <a:t>how</a:t>
            </a:r>
            <a:r>
              <a:rPr lang="en-US" sz="2800" dirty="0" smtClean="0"/>
              <a:t> it is done. One must understands a problem before attempting a solution.</a:t>
            </a:r>
          </a:p>
          <a:p>
            <a:pPr>
              <a:buNone/>
            </a:pPr>
            <a:r>
              <a:rPr lang="en-US" sz="2800" dirty="0"/>
              <a:t>	</a:t>
            </a:r>
            <a:r>
              <a:rPr lang="en-US" sz="2400" i="1" dirty="0" smtClean="0">
                <a:solidFill>
                  <a:schemeClr val="tx2"/>
                </a:solidFill>
              </a:rPr>
              <a:t>Domain analysis is mainly to decide which information to capture and how to represent it.</a:t>
            </a:r>
          </a:p>
          <a:p>
            <a:pPr>
              <a:buNone/>
            </a:pPr>
            <a:r>
              <a:rPr lang="en-US" sz="2400" i="1" dirty="0">
                <a:solidFill>
                  <a:schemeClr val="tx2"/>
                </a:solidFill>
              </a:rPr>
              <a:t>	</a:t>
            </a:r>
            <a:r>
              <a:rPr lang="en-US" sz="2400" i="1" dirty="0" smtClean="0">
                <a:solidFill>
                  <a:schemeClr val="tx2"/>
                </a:solidFill>
              </a:rPr>
              <a:t>Application analysis that address the computer aspects of the application that are visible to users.</a:t>
            </a:r>
          </a:p>
          <a:p>
            <a:pPr>
              <a:buNone/>
            </a:pPr>
            <a:endParaRPr lang="en-US" sz="2800" i="1" dirty="0" smtClean="0">
              <a:solidFill>
                <a:schemeClr val="accent2"/>
              </a:solidFill>
            </a:endParaRPr>
          </a:p>
          <a:p>
            <a:pPr>
              <a:buNone/>
            </a:pPr>
            <a:endParaRPr lang="en-US" sz="2800" i="1" dirty="0" smtClean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/>
          <a:lstStyle/>
          <a:p>
            <a:pPr>
              <a:buNone/>
            </a:pPr>
            <a:r>
              <a:rPr lang="en-US" b="1" u="sng" dirty="0" smtClean="0"/>
              <a:t>Finding Events: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400" dirty="0" smtClean="0"/>
              <a:t>Once the preliminary set of states is obtained, the events that cause transitions among states are found. The stimuli that cause a state to change be considered. 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ATM example: Important events include: </a:t>
            </a:r>
            <a:r>
              <a:rPr lang="en-US" sz="2400" i="1" dirty="0" smtClean="0"/>
              <a:t>close account, withdraw excess funds, repeated incorrect PIN, suspected fraud, </a:t>
            </a:r>
            <a:r>
              <a:rPr lang="en-US" sz="2400" dirty="0" smtClean="0"/>
              <a:t>and </a:t>
            </a:r>
            <a:r>
              <a:rPr lang="en-US" sz="2400" i="1" dirty="0" smtClean="0"/>
              <a:t>administrative action.</a:t>
            </a:r>
            <a:endParaRPr lang="en-US" sz="2400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>
            <a:lum bright="-34000" contrast="57000"/>
          </a:blip>
          <a:srcRect/>
          <a:stretch>
            <a:fillRect/>
          </a:stretch>
        </p:blipFill>
        <p:spPr bwMode="auto">
          <a:xfrm>
            <a:off x="457200" y="2158663"/>
            <a:ext cx="8534400" cy="44297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7585" name="Rectangle 1"/>
          <p:cNvSpPr>
            <a:spLocks noChangeArrowheads="1"/>
          </p:cNvSpPr>
          <p:nvPr/>
        </p:nvSpPr>
        <p:spPr bwMode="auto">
          <a:xfrm>
            <a:off x="0" y="381000"/>
            <a:ext cx="4800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i="0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ea typeface="Calibri" pitchFamily="34" charset="0"/>
                <a:cs typeface="Andalus" pitchFamily="18" charset="-78"/>
              </a:rPr>
              <a:t>Building State Diagrams</a:t>
            </a:r>
            <a:endParaRPr kumimoji="0" lang="en-US" sz="2800" i="0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200" y="1143000"/>
            <a:ext cx="8001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The states to which each event apply is noted. Transitions are added to show the change in state caused by the occurrence of an event when an object is in a particular state. </a:t>
            </a:r>
            <a:endParaRPr lang="en-US" sz="20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u="sng" dirty="0" smtClean="0"/>
              <a:t>Evaluating State Diagrams</a:t>
            </a:r>
          </a:p>
          <a:p>
            <a:pPr>
              <a:buNone/>
            </a:pPr>
            <a:endParaRPr lang="en-US" dirty="0" smtClean="0"/>
          </a:p>
          <a:p>
            <a:r>
              <a:rPr lang="en-US" sz="2400" dirty="0" smtClean="0"/>
              <a:t>Each state model is examined. Are all the states connected?</a:t>
            </a:r>
          </a:p>
          <a:p>
            <a:r>
              <a:rPr lang="en-US" sz="2400" dirty="0" smtClean="0"/>
              <a:t>Paths through it are paid much attention. </a:t>
            </a:r>
          </a:p>
          <a:p>
            <a:r>
              <a:rPr lang="en-US" sz="2400" dirty="0" smtClean="0"/>
              <a:t>is there a path from the initial state to the final state?</a:t>
            </a:r>
          </a:p>
          <a:p>
            <a:r>
              <a:rPr lang="en-US" sz="2400" dirty="0" smtClean="0"/>
              <a:t>Are the expected variations present? </a:t>
            </a:r>
          </a:p>
          <a:p>
            <a:r>
              <a:rPr lang="en-US" sz="2400" dirty="0" smtClean="0"/>
              <a:t>Are there any dead states that terminate the cycle?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364163"/>
          </a:xfrm>
        </p:spPr>
        <p:txBody>
          <a:bodyPr/>
          <a:lstStyle/>
          <a:p>
            <a:pPr>
              <a:buNone/>
            </a:pPr>
            <a:r>
              <a:rPr lang="en-US" b="1" i="1" dirty="0" smtClean="0"/>
              <a:t>Iterating the Analysis</a:t>
            </a:r>
          </a:p>
          <a:p>
            <a:pPr>
              <a:buNone/>
            </a:pPr>
            <a:endParaRPr lang="en-US" b="1" i="1" dirty="0" smtClean="0"/>
          </a:p>
          <a:p>
            <a:r>
              <a:rPr lang="en-US" sz="2800" dirty="0" smtClean="0"/>
              <a:t>Most analysis models require more than one pass to complete.</a:t>
            </a:r>
          </a:p>
          <a:p>
            <a:r>
              <a:rPr lang="en-US" sz="2800" dirty="0" smtClean="0"/>
              <a:t>most applications cannot be approached in a completely linear way, because </a:t>
            </a:r>
            <a:r>
              <a:rPr lang="en-US" sz="2800" u="sng" dirty="0" smtClean="0"/>
              <a:t>different parts</a:t>
            </a:r>
            <a:r>
              <a:rPr lang="en-US" sz="2800" dirty="0" smtClean="0"/>
              <a:t> of the problem</a:t>
            </a:r>
            <a:r>
              <a:rPr lang="en-US" sz="2800" u="sng" dirty="0" smtClean="0"/>
              <a:t> interact</a:t>
            </a:r>
            <a:r>
              <a:rPr lang="en-US" sz="2800" dirty="0" smtClean="0"/>
              <a:t>. 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/>
          <a:lstStyle/>
          <a:p>
            <a:pPr>
              <a:buNone/>
            </a:pPr>
            <a:r>
              <a:rPr lang="en-US" b="1" u="sng" dirty="0" smtClean="0"/>
              <a:t>Refining the Analysis Model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400" dirty="0" smtClean="0"/>
              <a:t>Classes need to be refined to increase sharing and improve structure.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Some </a:t>
            </a:r>
            <a:r>
              <a:rPr lang="en-US" sz="2400" u="sng" dirty="0" smtClean="0"/>
              <a:t>constructs </a:t>
            </a:r>
            <a:r>
              <a:rPr lang="en-US" sz="2400" dirty="0" smtClean="0"/>
              <a:t>will feel awkward and won't seem to fit in right. They must be reexamined carefully; there may be wrong concepts. 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Remove attributes, associations, and operation that seemed useful at first but now appear extraneous. </a:t>
            </a:r>
            <a:endParaRPr lang="en-US" sz="24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/>
          <a:lstStyle/>
          <a:p>
            <a:pPr>
              <a:buNone/>
            </a:pPr>
            <a:r>
              <a:rPr lang="en-US" b="1" u="sng" dirty="0" smtClean="0"/>
              <a:t>Restating the Requirements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400" dirty="0" smtClean="0"/>
              <a:t>The final model is verified with the requestor. During analysis some requirements may appear to be incorrect or impractical; corrections to the requirements are confirmed. 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Also business experts should verify the analysis model to make sure that it correctly models the real world.</a:t>
            </a:r>
            <a:endParaRPr lang="en-US" sz="240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Application Analysis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Application Interaction Model</a:t>
            </a:r>
          </a:p>
          <a:p>
            <a:pPr>
              <a:buNone/>
            </a:pPr>
            <a:endParaRPr lang="en-US" sz="2400" i="1" dirty="0" smtClean="0">
              <a:solidFill>
                <a:schemeClr val="accent2"/>
              </a:solidFill>
            </a:endParaRPr>
          </a:p>
          <a:p>
            <a:pPr>
              <a:buNone/>
            </a:pPr>
            <a:r>
              <a:rPr lang="en-US" sz="2400" i="1" dirty="0" smtClean="0">
                <a:solidFill>
                  <a:schemeClr val="accent2"/>
                </a:solidFill>
              </a:rPr>
              <a:t>	The focus of domain modeling is on building a model of intrinsic concepts. After completing the domain model, the details of an </a:t>
            </a:r>
            <a:r>
              <a:rPr lang="en-US" sz="2400" i="1" u="sng" dirty="0" smtClean="0">
                <a:solidFill>
                  <a:schemeClr val="accent2"/>
                </a:solidFill>
              </a:rPr>
              <a:t>application</a:t>
            </a:r>
            <a:r>
              <a:rPr lang="en-US" sz="2400" i="1" dirty="0" smtClean="0">
                <a:solidFill>
                  <a:schemeClr val="accent2"/>
                </a:solidFill>
              </a:rPr>
              <a:t> and </a:t>
            </a:r>
            <a:r>
              <a:rPr lang="en-US" sz="2400" i="1" u="sng" dirty="0" smtClean="0">
                <a:solidFill>
                  <a:schemeClr val="accent2"/>
                </a:solidFill>
              </a:rPr>
              <a:t>interaction</a:t>
            </a:r>
            <a:r>
              <a:rPr lang="en-US" sz="2400" i="1" dirty="0" smtClean="0">
                <a:solidFill>
                  <a:schemeClr val="accent2"/>
                </a:solidFill>
              </a:rPr>
              <a:t> are considered.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u="sng" dirty="0" smtClean="0"/>
              <a:t>Steps to construct an application interaction model</a:t>
            </a:r>
            <a:r>
              <a:rPr lang="en-US" dirty="0" smtClean="0"/>
              <a:t>:</a:t>
            </a:r>
          </a:p>
          <a:p>
            <a:pPr lvl="0"/>
            <a:r>
              <a:rPr lang="en-US" sz="2600" i="1" dirty="0" smtClean="0"/>
              <a:t>Determine the system boundary. </a:t>
            </a:r>
          </a:p>
          <a:p>
            <a:pPr lvl="0"/>
            <a:r>
              <a:rPr lang="en-US" sz="2600" i="1" dirty="0" smtClean="0"/>
              <a:t>Find actors. </a:t>
            </a:r>
          </a:p>
          <a:p>
            <a:pPr lvl="0"/>
            <a:r>
              <a:rPr lang="en-US" sz="2600" i="1" dirty="0" smtClean="0"/>
              <a:t>Find use cases. </a:t>
            </a:r>
          </a:p>
          <a:p>
            <a:pPr lvl="0"/>
            <a:r>
              <a:rPr lang="en-US" sz="2600" i="1" dirty="0" smtClean="0"/>
              <a:t>Find initial and final events. </a:t>
            </a:r>
          </a:p>
          <a:p>
            <a:pPr lvl="0"/>
            <a:r>
              <a:rPr lang="en-US" sz="2600" i="1" dirty="0" smtClean="0"/>
              <a:t>Prepare normal scenarios. </a:t>
            </a:r>
          </a:p>
          <a:p>
            <a:pPr lvl="0"/>
            <a:r>
              <a:rPr lang="en-US" sz="2600" i="1" dirty="0" smtClean="0"/>
              <a:t>Add variation and exception scenarios. </a:t>
            </a:r>
          </a:p>
          <a:p>
            <a:pPr lvl="0"/>
            <a:r>
              <a:rPr lang="en-US" sz="2600" i="1" dirty="0" smtClean="0"/>
              <a:t>Find external events. </a:t>
            </a:r>
          </a:p>
          <a:p>
            <a:pPr lvl="0"/>
            <a:r>
              <a:rPr lang="en-US" sz="2600" i="1" dirty="0" smtClean="0"/>
              <a:t>Prepare activity diagrams for complex use cases. </a:t>
            </a:r>
          </a:p>
          <a:p>
            <a:pPr lvl="0"/>
            <a:r>
              <a:rPr lang="en-US" sz="2600" i="1" dirty="0" smtClean="0"/>
              <a:t>Organize actors and use cases.</a:t>
            </a:r>
          </a:p>
          <a:p>
            <a:pPr lvl="0"/>
            <a:r>
              <a:rPr lang="en-US" sz="2600" i="1" dirty="0" smtClean="0"/>
              <a:t>Check against the domain class model</a:t>
            </a:r>
            <a:endParaRPr lang="en-US" sz="2600" i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/>
          <a:lstStyle/>
          <a:p>
            <a:pPr lvl="0">
              <a:buNone/>
            </a:pPr>
            <a:r>
              <a:rPr lang="en-US" b="1" i="1" dirty="0" smtClean="0">
                <a:solidFill>
                  <a:schemeClr val="accent2"/>
                </a:solidFill>
              </a:rPr>
              <a:t>Determining the System Boundary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sz="2400" dirty="0" smtClean="0"/>
              <a:t>System boundary is the </a:t>
            </a:r>
            <a:r>
              <a:rPr lang="en-US" sz="2400" u="sng" dirty="0" smtClean="0"/>
              <a:t>precise scope of an application and its functionality</a:t>
            </a:r>
            <a:r>
              <a:rPr lang="en-US" sz="2400" dirty="0" smtClean="0"/>
              <a:t>. It decides what the system includes and, more importantly, </a:t>
            </a:r>
            <a:r>
              <a:rPr lang="en-US" sz="2400" u="sng" dirty="0" smtClean="0"/>
              <a:t>what it omits</a:t>
            </a:r>
            <a:r>
              <a:rPr lang="en-US" sz="2400" dirty="0" smtClean="0"/>
              <a:t>.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ATM E.g.  Consider the software design to support a computerized banking network including both human cashiers and automatic teller machines [ATM].</a:t>
            </a:r>
            <a:endParaRPr lang="en-US" sz="240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/>
          <a:lstStyle/>
          <a:p>
            <a:pPr lvl="0">
              <a:buNone/>
            </a:pPr>
            <a:r>
              <a:rPr lang="en-US" b="1" i="1" dirty="0" smtClean="0">
                <a:solidFill>
                  <a:schemeClr val="accent2"/>
                </a:solidFill>
              </a:rPr>
              <a:t>Finding Actors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sz="2400" dirty="0" smtClean="0"/>
              <a:t>Actors are the </a:t>
            </a:r>
            <a:r>
              <a:rPr lang="en-US" sz="2400" u="sng" dirty="0" smtClean="0"/>
              <a:t>external objects that interact directly with the system</a:t>
            </a:r>
            <a:r>
              <a:rPr lang="en-US" sz="2400" dirty="0" smtClean="0"/>
              <a:t>.</a:t>
            </a:r>
          </a:p>
          <a:p>
            <a:pPr>
              <a:buNone/>
            </a:pPr>
            <a:r>
              <a:rPr lang="en-US" sz="2400" dirty="0" smtClean="0"/>
              <a:t>For the ATM application, the actors are </a:t>
            </a:r>
            <a:r>
              <a:rPr lang="en-US" sz="2400" i="1" dirty="0" smtClean="0"/>
              <a:t>Customer, Bank, </a:t>
            </a:r>
            <a:r>
              <a:rPr lang="en-US" sz="2400" dirty="0" smtClean="0"/>
              <a:t>and </a:t>
            </a:r>
            <a:r>
              <a:rPr lang="en-US" sz="2400" i="1" dirty="0" smtClean="0"/>
              <a:t>Consortium.</a:t>
            </a:r>
            <a:endParaRPr lang="en-US" sz="2400" dirty="0" smtClean="0"/>
          </a:p>
          <a:p>
            <a:pPr lvl="0">
              <a:buNone/>
            </a:pPr>
            <a:r>
              <a:rPr lang="en-US" b="1" i="1" dirty="0" smtClean="0">
                <a:solidFill>
                  <a:schemeClr val="accent2"/>
                </a:solidFill>
              </a:rPr>
              <a:t>Finding Use Cases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sz="2400" dirty="0" smtClean="0"/>
              <a:t>Each actor may </a:t>
            </a:r>
            <a:r>
              <a:rPr lang="en-US" sz="2400" u="sng" dirty="0" smtClean="0"/>
              <a:t>use the system in different ways</a:t>
            </a:r>
            <a:r>
              <a:rPr lang="en-US" sz="2400" dirty="0" smtClean="0"/>
              <a:t>. Such </a:t>
            </a:r>
            <a:r>
              <a:rPr lang="en-US" sz="2400" u="sng" dirty="0" smtClean="0"/>
              <a:t>fundamentally different</a:t>
            </a:r>
            <a:r>
              <a:rPr lang="en-US" sz="2400" dirty="0" smtClean="0"/>
              <a:t> ways for each actor is listed. Each of these ways is a </a:t>
            </a:r>
            <a:r>
              <a:rPr lang="en-US" sz="2400" i="1" u="sng" dirty="0" smtClean="0"/>
              <a:t>use case</a:t>
            </a:r>
            <a:r>
              <a:rPr lang="en-US" sz="2400" i="1" dirty="0" smtClean="0"/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System design:</a:t>
            </a:r>
          </a:p>
          <a:p>
            <a:pPr>
              <a:buNone/>
            </a:pPr>
            <a:r>
              <a:rPr lang="en-US" sz="2400" dirty="0" smtClean="0"/>
              <a:t>	 The </a:t>
            </a:r>
            <a:r>
              <a:rPr lang="en-US" sz="2400" i="1" dirty="0" smtClean="0">
                <a:solidFill>
                  <a:schemeClr val="tx2"/>
                </a:solidFill>
              </a:rPr>
              <a:t>architecture</a:t>
            </a:r>
            <a:r>
              <a:rPr lang="en-US" sz="2400" dirty="0" smtClean="0"/>
              <a:t> is the strategy for solving the application problems. The choice of architecture is based on the requirements as well as past experience. </a:t>
            </a:r>
          </a:p>
          <a:p>
            <a:pPr>
              <a:buNone/>
            </a:pPr>
            <a:r>
              <a:rPr lang="en-US" sz="2400" dirty="0" smtClean="0"/>
              <a:t>	During this process the developer makes strategic decisions with</a:t>
            </a:r>
            <a:r>
              <a:rPr lang="en-US" sz="2400" i="1" dirty="0" smtClean="0"/>
              <a:t> </a:t>
            </a:r>
            <a:r>
              <a:rPr lang="en-US" sz="2400" i="1" dirty="0" smtClean="0">
                <a:solidFill>
                  <a:schemeClr val="accent1"/>
                </a:solidFill>
              </a:rPr>
              <a:t>broad</a:t>
            </a:r>
            <a:r>
              <a:rPr lang="en-US" sz="2400" i="1" dirty="0" smtClean="0"/>
              <a:t> </a:t>
            </a:r>
            <a:r>
              <a:rPr lang="en-US" sz="2400" dirty="0" smtClean="0"/>
              <a:t>consequences.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Class design: </a:t>
            </a:r>
          </a:p>
          <a:p>
            <a:pPr>
              <a:buNone/>
            </a:pPr>
            <a:r>
              <a:rPr lang="en-US" sz="2400" dirty="0" smtClean="0"/>
              <a:t>	The developer expands and optimizes the models; there is a shift in emphasis from application concepts towards computer concepts.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26000" contrast="55000"/>
          </a:blip>
          <a:srcRect/>
          <a:stretch>
            <a:fillRect/>
          </a:stretch>
        </p:blipFill>
        <p:spPr bwMode="auto">
          <a:xfrm>
            <a:off x="1524000" y="304800"/>
            <a:ext cx="54864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133600" y="5638800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Use case diagram for ATM </a:t>
            </a:r>
            <a:endParaRPr lang="en-US" sz="2800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dirty="0" smtClean="0"/>
              <a:t>Finding Initial and Final Events for each use case</a:t>
            </a:r>
          </a:p>
          <a:p>
            <a:pPr lvl="0"/>
            <a:r>
              <a:rPr lang="en-US" sz="2200" dirty="0" smtClean="0"/>
              <a:t>Initiate session-&gt;</a:t>
            </a:r>
            <a:r>
              <a:rPr lang="en-US" sz="2200" dirty="0" smtClean="0">
                <a:solidFill>
                  <a:schemeClr val="accent2"/>
                </a:solidFill>
              </a:rPr>
              <a:t>The </a:t>
            </a:r>
            <a:r>
              <a:rPr lang="en-US" sz="2200" i="1" dirty="0" smtClean="0">
                <a:solidFill>
                  <a:schemeClr val="accent2"/>
                </a:solidFill>
              </a:rPr>
              <a:t>initial event</a:t>
            </a:r>
            <a:r>
              <a:rPr lang="en-US" sz="2200" dirty="0" smtClean="0">
                <a:solidFill>
                  <a:schemeClr val="accent2"/>
                </a:solidFill>
              </a:rPr>
              <a:t> is the customer's insertion of a cash card</a:t>
            </a:r>
            <a:r>
              <a:rPr lang="en-US" sz="2200" dirty="0" smtClean="0"/>
              <a:t>. </a:t>
            </a:r>
            <a:r>
              <a:rPr lang="en-US" sz="2200" dirty="0" smtClean="0">
                <a:solidFill>
                  <a:schemeClr val="tx2"/>
                </a:solidFill>
              </a:rPr>
              <a:t>There are two </a:t>
            </a:r>
            <a:r>
              <a:rPr lang="en-US" sz="2200" i="1" dirty="0" smtClean="0">
                <a:solidFill>
                  <a:schemeClr val="tx2"/>
                </a:solidFill>
              </a:rPr>
              <a:t>final events</a:t>
            </a:r>
            <a:r>
              <a:rPr lang="en-US" sz="2200" dirty="0" smtClean="0">
                <a:solidFill>
                  <a:schemeClr val="tx2"/>
                </a:solidFill>
              </a:rPr>
              <a:t>: the system keeps the cash card or the system returns the cash card</a:t>
            </a:r>
            <a:r>
              <a:rPr lang="en-US" sz="2200" dirty="0" smtClean="0"/>
              <a:t>.</a:t>
            </a:r>
          </a:p>
          <a:p>
            <a:r>
              <a:rPr lang="en-US" sz="2200" dirty="0" smtClean="0"/>
              <a:t>Query account-&gt; </a:t>
            </a:r>
            <a:r>
              <a:rPr lang="en-US" sz="2200" dirty="0" smtClean="0">
                <a:solidFill>
                  <a:schemeClr val="accent2"/>
                </a:solidFill>
              </a:rPr>
              <a:t>The </a:t>
            </a:r>
            <a:r>
              <a:rPr lang="en-US" sz="2200" i="1" dirty="0" smtClean="0">
                <a:solidFill>
                  <a:schemeClr val="accent2"/>
                </a:solidFill>
              </a:rPr>
              <a:t>initial event</a:t>
            </a:r>
            <a:r>
              <a:rPr lang="en-US" sz="2200" dirty="0" smtClean="0">
                <a:solidFill>
                  <a:schemeClr val="accent2"/>
                </a:solidFill>
              </a:rPr>
              <a:t> is a customer's request for account data</a:t>
            </a:r>
            <a:r>
              <a:rPr lang="en-US" sz="2200" dirty="0" smtClean="0"/>
              <a:t>. </a:t>
            </a:r>
            <a:r>
              <a:rPr lang="en-US" sz="2200" dirty="0" smtClean="0">
                <a:solidFill>
                  <a:schemeClr val="tx2"/>
                </a:solidFill>
              </a:rPr>
              <a:t>The </a:t>
            </a:r>
            <a:r>
              <a:rPr lang="en-US" sz="2200" i="1" dirty="0" smtClean="0">
                <a:solidFill>
                  <a:schemeClr val="tx2"/>
                </a:solidFill>
              </a:rPr>
              <a:t>final event</a:t>
            </a:r>
            <a:r>
              <a:rPr lang="en-US" sz="2200" dirty="0" smtClean="0">
                <a:solidFill>
                  <a:schemeClr val="tx2"/>
                </a:solidFill>
              </a:rPr>
              <a:t> is the system's delivery of account data to the customer</a:t>
            </a:r>
            <a:r>
              <a:rPr lang="en-US" sz="2200" dirty="0" smtClean="0"/>
              <a:t>.</a:t>
            </a:r>
          </a:p>
          <a:p>
            <a:pPr lvl="0"/>
            <a:r>
              <a:rPr lang="en-US" sz="2200" dirty="0" smtClean="0"/>
              <a:t>Process transaction-&gt; </a:t>
            </a:r>
            <a:r>
              <a:rPr lang="en-US" sz="2200" dirty="0" smtClean="0">
                <a:solidFill>
                  <a:schemeClr val="accent2"/>
                </a:solidFill>
              </a:rPr>
              <a:t>The initial event is the customer's initiation of a transaction</a:t>
            </a:r>
            <a:r>
              <a:rPr lang="en-US" sz="2200" dirty="0" smtClean="0"/>
              <a:t>. </a:t>
            </a:r>
            <a:r>
              <a:rPr lang="en-US" sz="2200" dirty="0" smtClean="0">
                <a:solidFill>
                  <a:schemeClr val="tx2"/>
                </a:solidFill>
              </a:rPr>
              <a:t>There are two </a:t>
            </a:r>
            <a:r>
              <a:rPr lang="en-US" sz="2200" i="1" dirty="0" smtClean="0">
                <a:solidFill>
                  <a:schemeClr val="tx2"/>
                </a:solidFill>
              </a:rPr>
              <a:t>final events</a:t>
            </a:r>
            <a:r>
              <a:rPr lang="en-US" sz="2200" dirty="0" smtClean="0">
                <a:solidFill>
                  <a:schemeClr val="tx2"/>
                </a:solidFill>
              </a:rPr>
              <a:t>: committing or aborting the transaction</a:t>
            </a:r>
            <a:r>
              <a:rPr lang="en-US" sz="2200" dirty="0" smtClean="0"/>
              <a:t>.</a:t>
            </a:r>
          </a:p>
          <a:p>
            <a:pPr lvl="0"/>
            <a:r>
              <a:rPr lang="en-US" sz="2200" dirty="0" smtClean="0"/>
              <a:t>Transmit data.-&gt;</a:t>
            </a:r>
            <a:r>
              <a:rPr lang="en-US" sz="2200" dirty="0" smtClean="0">
                <a:solidFill>
                  <a:schemeClr val="accent2"/>
                </a:solidFill>
              </a:rPr>
              <a:t>The </a:t>
            </a:r>
            <a:r>
              <a:rPr lang="en-US" sz="2200" i="1" dirty="0" smtClean="0">
                <a:solidFill>
                  <a:schemeClr val="accent2"/>
                </a:solidFill>
              </a:rPr>
              <a:t>initial event</a:t>
            </a:r>
            <a:r>
              <a:rPr lang="en-US" sz="2200" dirty="0" smtClean="0">
                <a:solidFill>
                  <a:schemeClr val="accent2"/>
                </a:solidFill>
              </a:rPr>
              <a:t> could be triggered by a customer's request for account data</a:t>
            </a:r>
            <a:r>
              <a:rPr lang="en-US" sz="2200" dirty="0" smtClean="0"/>
              <a:t>. </a:t>
            </a:r>
            <a:r>
              <a:rPr lang="en-US" sz="2200" dirty="0" smtClean="0">
                <a:solidFill>
                  <a:schemeClr val="tx2"/>
                </a:solidFill>
              </a:rPr>
              <a:t>The </a:t>
            </a:r>
            <a:r>
              <a:rPr lang="en-US" sz="2200" i="1" dirty="0" smtClean="0">
                <a:solidFill>
                  <a:schemeClr val="tx2"/>
                </a:solidFill>
              </a:rPr>
              <a:t>final event</a:t>
            </a:r>
            <a:r>
              <a:rPr lang="en-US" sz="2200" dirty="0" smtClean="0">
                <a:solidFill>
                  <a:schemeClr val="tx2"/>
                </a:solidFill>
              </a:rPr>
              <a:t> is successful transmission of data</a:t>
            </a:r>
            <a:r>
              <a:rPr lang="en-US" sz="2200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-3412"/>
            <a:ext cx="8229600" cy="533400"/>
          </a:xfrm>
        </p:spPr>
        <p:txBody>
          <a:bodyPr>
            <a:normAutofit lnSpcReduction="10000"/>
          </a:bodyPr>
          <a:lstStyle/>
          <a:p>
            <a:pPr lvl="0">
              <a:buNone/>
            </a:pPr>
            <a:r>
              <a:rPr lang="en-US" dirty="0" smtClean="0"/>
              <a:t>Preparing </a:t>
            </a:r>
            <a:r>
              <a:rPr lang="en-US" i="1" dirty="0" smtClean="0"/>
              <a:t>Normal</a:t>
            </a:r>
            <a:r>
              <a:rPr lang="en-US" dirty="0" smtClean="0"/>
              <a:t> Scenarios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lum bright="-24000" contrast="62000"/>
          </a:blip>
          <a:srcRect/>
          <a:stretch>
            <a:fillRect/>
          </a:stretch>
        </p:blipFill>
        <p:spPr bwMode="auto">
          <a:xfrm>
            <a:off x="533400" y="559558"/>
            <a:ext cx="8458200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27000" contrast="66000"/>
          </a:blip>
          <a:srcRect/>
          <a:stretch>
            <a:fillRect/>
          </a:stretch>
        </p:blipFill>
        <p:spPr bwMode="auto">
          <a:xfrm>
            <a:off x="533400" y="457201"/>
            <a:ext cx="8000999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/>
          <a:lstStyle/>
          <a:p>
            <a:pPr lvl="0">
              <a:buNone/>
            </a:pPr>
            <a:r>
              <a:rPr lang="en-US" dirty="0" smtClean="0"/>
              <a:t>Adding Variation and Exception Scenarios</a:t>
            </a:r>
          </a:p>
          <a:p>
            <a:pPr lvl="0"/>
            <a:r>
              <a:rPr lang="en-US" sz="2400" dirty="0" smtClean="0"/>
              <a:t>The ATM can't read the card.</a:t>
            </a:r>
          </a:p>
          <a:p>
            <a:pPr lvl="0"/>
            <a:r>
              <a:rPr lang="en-US" sz="2400" dirty="0" smtClean="0"/>
              <a:t>The card has expired.</a:t>
            </a:r>
          </a:p>
          <a:p>
            <a:pPr lvl="0"/>
            <a:r>
              <a:rPr lang="en-US" sz="2400" dirty="0" smtClean="0"/>
              <a:t>The ATM times out waiting for a response.</a:t>
            </a:r>
          </a:p>
          <a:p>
            <a:pPr lvl="0"/>
            <a:r>
              <a:rPr lang="en-US" sz="2400" dirty="0" smtClean="0"/>
              <a:t>The amount is invalid.</a:t>
            </a:r>
          </a:p>
          <a:p>
            <a:pPr lvl="0"/>
            <a:r>
              <a:rPr lang="en-US" sz="2400" dirty="0" smtClean="0"/>
              <a:t>The machine is out of cash or paper. </a:t>
            </a:r>
          </a:p>
          <a:p>
            <a:pPr lvl="0"/>
            <a:r>
              <a:rPr lang="en-US" sz="2400" dirty="0" smtClean="0"/>
              <a:t>The communication lines are down.</a:t>
            </a:r>
          </a:p>
          <a:p>
            <a:pPr lvl="0"/>
            <a:r>
              <a:rPr lang="en-US" sz="2400" dirty="0" smtClean="0"/>
              <a:t>The transaction is rejected because of suspicious patterns of card usage.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685800"/>
            <a:ext cx="8610600" cy="5440363"/>
          </a:xfrm>
        </p:spPr>
        <p:txBody>
          <a:bodyPr/>
          <a:lstStyle/>
          <a:p>
            <a:pPr lvl="0">
              <a:buNone/>
            </a:pPr>
            <a:r>
              <a:rPr lang="en-US" dirty="0" smtClean="0"/>
              <a:t>Preparing Activity Diagrams for Complex Use Cases</a:t>
            </a:r>
          </a:p>
          <a:p>
            <a:pPr lvl="0">
              <a:buNone/>
            </a:pPr>
            <a:endParaRPr lang="en-US" dirty="0" smtClean="0"/>
          </a:p>
          <a:p>
            <a:pPr>
              <a:buNone/>
            </a:pPr>
            <a:r>
              <a:rPr lang="en-US" sz="2400" dirty="0" smtClean="0"/>
              <a:t>Sequence diagrams capture the dialog and interplay between actors, but they do not clearly show alternatives and decisions.</a:t>
            </a:r>
          </a:p>
          <a:p>
            <a:pPr>
              <a:buNone/>
            </a:pPr>
            <a:r>
              <a:rPr lang="en-US" sz="2400" dirty="0" smtClean="0"/>
              <a:t> </a:t>
            </a:r>
          </a:p>
          <a:p>
            <a:pPr>
              <a:buNone/>
            </a:pPr>
            <a:r>
              <a:rPr lang="en-US" sz="2400" dirty="0" smtClean="0"/>
              <a:t>Activity diagrams </a:t>
            </a:r>
            <a:r>
              <a:rPr lang="en-US" sz="2400" u="sng" dirty="0" smtClean="0"/>
              <a:t>consolidate all this behavior by documenting </a:t>
            </a:r>
            <a:r>
              <a:rPr lang="en-US" sz="2400" b="1" i="1" u="sng" dirty="0" smtClean="0"/>
              <a:t>forks</a:t>
            </a:r>
            <a:r>
              <a:rPr lang="en-US" sz="2400" u="sng" dirty="0" smtClean="0"/>
              <a:t> and </a:t>
            </a:r>
            <a:r>
              <a:rPr lang="en-US" sz="2400" b="1" i="1" u="sng" dirty="0" smtClean="0"/>
              <a:t>merges</a:t>
            </a:r>
            <a:r>
              <a:rPr lang="en-US" sz="2400" u="sng" dirty="0" smtClean="0"/>
              <a:t> in the control flow</a:t>
            </a:r>
            <a:r>
              <a:rPr lang="en-US" sz="2400" dirty="0" smtClean="0"/>
              <a:t>.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24000" contrast="47000"/>
          </a:blip>
          <a:srcRect/>
          <a:stretch>
            <a:fillRect/>
          </a:stretch>
        </p:blipFill>
        <p:spPr bwMode="auto">
          <a:xfrm>
            <a:off x="533400" y="685801"/>
            <a:ext cx="77724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4000" b="1" dirty="0" smtClean="0"/>
              <a:t>Application Class Model</a:t>
            </a:r>
          </a:p>
          <a:p>
            <a:r>
              <a:rPr lang="en-US" sz="2600" dirty="0" smtClean="0"/>
              <a:t>Application classes define the application itself, rather than the real-world objects that the application acts on.</a:t>
            </a:r>
          </a:p>
          <a:p>
            <a:r>
              <a:rPr lang="en-US" sz="2600" dirty="0" smtClean="0"/>
              <a:t>Most application classes are </a:t>
            </a:r>
            <a:r>
              <a:rPr lang="en-US" sz="2600" u="sng" dirty="0" smtClean="0"/>
              <a:t>computer-oriented</a:t>
            </a:r>
            <a:r>
              <a:rPr lang="en-US" sz="2600" dirty="0" smtClean="0"/>
              <a:t> and </a:t>
            </a:r>
            <a:r>
              <a:rPr lang="en-US" sz="2600" u="sng" dirty="0" smtClean="0"/>
              <a:t>define the way that users perceive the application</a:t>
            </a:r>
            <a:r>
              <a:rPr lang="en-US" sz="2600" dirty="0" smtClean="0"/>
              <a:t>. </a:t>
            </a:r>
          </a:p>
          <a:p>
            <a:endParaRPr lang="en-US" sz="2600" dirty="0" smtClean="0"/>
          </a:p>
          <a:p>
            <a:pPr>
              <a:buNone/>
            </a:pPr>
            <a:r>
              <a:rPr lang="en-US" sz="2600" dirty="0" smtClean="0"/>
              <a:t>Steps in constructing application class model:</a:t>
            </a:r>
          </a:p>
          <a:p>
            <a:pPr lvl="0"/>
            <a:r>
              <a:rPr lang="en-US" sz="2600" dirty="0" smtClean="0"/>
              <a:t>Specify user interfaces. </a:t>
            </a:r>
          </a:p>
          <a:p>
            <a:pPr lvl="0"/>
            <a:r>
              <a:rPr lang="en-US" sz="2600" dirty="0" smtClean="0"/>
              <a:t>Define boundary classes.</a:t>
            </a:r>
          </a:p>
          <a:p>
            <a:pPr lvl="0"/>
            <a:r>
              <a:rPr lang="en-US" sz="2600" dirty="0" smtClean="0"/>
              <a:t>Determine controllers. </a:t>
            </a:r>
          </a:p>
          <a:p>
            <a:pPr lvl="0"/>
            <a:r>
              <a:rPr lang="en-US" sz="2600" dirty="0" smtClean="0"/>
              <a:t>Check against the interaction model.  </a:t>
            </a:r>
            <a:endParaRPr lang="en-US" sz="2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dirty="0" smtClean="0"/>
              <a:t>Specifying User Interfaces</a:t>
            </a:r>
          </a:p>
          <a:p>
            <a:pPr lvl="0">
              <a:buNone/>
            </a:pPr>
            <a:endParaRPr lang="en-US" dirty="0" smtClean="0"/>
          </a:p>
          <a:p>
            <a:pPr>
              <a:buNone/>
            </a:pPr>
            <a:r>
              <a:rPr lang="en-US" sz="2400" dirty="0" smtClean="0"/>
              <a:t>Most interactions can be separated into two parts: </a:t>
            </a:r>
          </a:p>
          <a:p>
            <a:pPr>
              <a:buNone/>
            </a:pPr>
            <a:endParaRPr lang="en-US" sz="2400" dirty="0" smtClean="0"/>
          </a:p>
          <a:p>
            <a:pPr lvl="0"/>
            <a:r>
              <a:rPr lang="en-US" sz="2400" dirty="0" smtClean="0"/>
              <a:t>Application logic and </a:t>
            </a:r>
          </a:p>
          <a:p>
            <a:r>
              <a:rPr lang="en-US" sz="2400" dirty="0" smtClean="0"/>
              <a:t>User interface</a:t>
            </a:r>
          </a:p>
          <a:p>
            <a:pPr>
              <a:buNone/>
            </a:pPr>
            <a:r>
              <a:rPr lang="en-US" sz="2400" dirty="0" smtClean="0"/>
              <a:t>	A </a:t>
            </a:r>
            <a:r>
              <a:rPr lang="en-US" sz="2400" i="1" dirty="0" smtClean="0"/>
              <a:t>user interface </a:t>
            </a:r>
            <a:r>
              <a:rPr lang="en-US" sz="2400" dirty="0" smtClean="0"/>
              <a:t>is an object or group of objects that provides the user of a system with a coherent way to access its domain objects, commands, and application options. During analysis the emphasis is on the information flow and control, rather than the presentation format.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42000" contrast="61000"/>
          </a:blip>
          <a:srcRect/>
          <a:stretch>
            <a:fillRect/>
          </a:stretch>
        </p:blipFill>
        <p:spPr bwMode="auto">
          <a:xfrm>
            <a:off x="1295400" y="762000"/>
            <a:ext cx="58674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2209800" y="5257800"/>
            <a:ext cx="4663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Figure shows a possible ATM layout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Implementation:</a:t>
            </a:r>
          </a:p>
          <a:p>
            <a:pPr>
              <a:buNone/>
            </a:pPr>
            <a:r>
              <a:rPr lang="en-US" dirty="0"/>
              <a:t>	</a:t>
            </a:r>
            <a:r>
              <a:rPr lang="en-US" sz="2400" dirty="0" smtClean="0"/>
              <a:t>Stage of writing the actual code. Developers map design elements to programming languages and database code.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Testing:  </a:t>
            </a:r>
          </a:p>
          <a:p>
            <a:pPr>
              <a:buNone/>
            </a:pPr>
            <a:r>
              <a:rPr lang="en-US" sz="2400" dirty="0"/>
              <a:t>	</a:t>
            </a:r>
            <a:r>
              <a:rPr lang="en-US" sz="2400" dirty="0" smtClean="0"/>
              <a:t>To verify that the system delivers the  proper functionality .</a:t>
            </a:r>
          </a:p>
          <a:p>
            <a:pPr>
              <a:buNone/>
            </a:pPr>
            <a:r>
              <a:rPr lang="en-US" sz="2400" dirty="0"/>
              <a:t>	</a:t>
            </a:r>
            <a:r>
              <a:rPr lang="en-US" sz="2400" dirty="0" smtClean="0"/>
              <a:t>Developers  checks programs at several levels. </a:t>
            </a:r>
            <a:r>
              <a:rPr lang="en-US" sz="2400" b="1" i="1" dirty="0" smtClean="0">
                <a:solidFill>
                  <a:schemeClr val="tx2"/>
                </a:solidFill>
              </a:rPr>
              <a:t>Unit tests </a:t>
            </a:r>
            <a:r>
              <a:rPr lang="en-US" sz="2400" dirty="0" smtClean="0"/>
              <a:t>and </a:t>
            </a:r>
            <a:r>
              <a:rPr lang="en-US" sz="2400" b="1" i="1" dirty="0" smtClean="0">
                <a:solidFill>
                  <a:schemeClr val="tx2"/>
                </a:solidFill>
              </a:rPr>
              <a:t>System tests</a:t>
            </a:r>
            <a:r>
              <a:rPr lang="en-US" sz="2400" dirty="0" smtClean="0"/>
              <a:t>.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Training:</a:t>
            </a:r>
          </a:p>
          <a:p>
            <a:pPr>
              <a:buNone/>
            </a:pPr>
            <a:r>
              <a:rPr lang="en-US" sz="2400" dirty="0" smtClean="0"/>
              <a:t>	An organization must train users so that they can fully benefit from an application.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dirty="0" smtClean="0"/>
              <a:t>Defining Boundary Classes</a:t>
            </a:r>
          </a:p>
          <a:p>
            <a:pPr lvl="0">
              <a:buNone/>
            </a:pPr>
            <a:r>
              <a:rPr lang="en-US" dirty="0" smtClean="0"/>
              <a:t> </a:t>
            </a:r>
          </a:p>
          <a:p>
            <a:pPr lvl="0"/>
            <a:r>
              <a:rPr lang="en-US" sz="2400" dirty="0" smtClean="0"/>
              <a:t>A system must be able to </a:t>
            </a:r>
            <a:r>
              <a:rPr lang="en-US" sz="2400" u="sng" dirty="0" smtClean="0"/>
              <a:t>operate with and accept information from external sources</a:t>
            </a:r>
            <a:endParaRPr lang="en-US" sz="2400" dirty="0" smtClean="0"/>
          </a:p>
          <a:p>
            <a:pPr lvl="0"/>
            <a:r>
              <a:rPr lang="en-US" sz="2400" dirty="0" smtClean="0"/>
              <a:t>It is often helpful to define boundary classes to isolate the inside of a system from the external world. </a:t>
            </a:r>
          </a:p>
          <a:p>
            <a:r>
              <a:rPr lang="en-US" sz="2400" dirty="0" smtClean="0"/>
              <a:t>A </a:t>
            </a:r>
            <a:r>
              <a:rPr lang="en-US" sz="2400" i="1" dirty="0" smtClean="0"/>
              <a:t>boundary class </a:t>
            </a:r>
            <a:r>
              <a:rPr lang="en-US" sz="2400" dirty="0" smtClean="0"/>
              <a:t>is a </a:t>
            </a:r>
            <a:r>
              <a:rPr lang="en-US" sz="2400" u="sng" dirty="0" smtClean="0"/>
              <a:t>class that provides a staging area for communications between a system and an external source</a:t>
            </a: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	ATM example: It would be helpful to define boundary classes </a:t>
            </a:r>
            <a:r>
              <a:rPr lang="en-US" sz="2400" i="1" dirty="0" smtClean="0"/>
              <a:t>(</a:t>
            </a:r>
            <a:r>
              <a:rPr lang="en-US" sz="2400" i="1" dirty="0" err="1" smtClean="0"/>
              <a:t>CashCardBoundary</a:t>
            </a:r>
            <a:r>
              <a:rPr lang="en-US" sz="2400" i="1" dirty="0" smtClean="0"/>
              <a:t>, </a:t>
            </a:r>
            <a:r>
              <a:rPr lang="en-US" sz="2400" i="1" dirty="0" err="1" smtClean="0"/>
              <a:t>AccountBoundary</a:t>
            </a:r>
            <a:r>
              <a:rPr lang="en-US" sz="2400" i="1" dirty="0" smtClean="0"/>
              <a:t>) </a:t>
            </a:r>
            <a:r>
              <a:rPr lang="en-US" sz="2400" dirty="0" smtClean="0"/>
              <a:t>to encapsulate the communication between the ATM and the consortium. 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>
            <a:normAutofit/>
          </a:bodyPr>
          <a:lstStyle/>
          <a:p>
            <a:pPr>
              <a:buNone/>
            </a:pPr>
            <a:endParaRPr lang="en-US" sz="2400" dirty="0" smtClean="0"/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A </a:t>
            </a:r>
            <a:r>
              <a:rPr lang="en-US" sz="2400" b="1" i="1" dirty="0" smtClean="0">
                <a:solidFill>
                  <a:schemeClr val="accent2"/>
                </a:solidFill>
              </a:rPr>
              <a:t>controller</a:t>
            </a:r>
            <a:r>
              <a:rPr lang="en-US" sz="2400" i="1" dirty="0" smtClean="0"/>
              <a:t> </a:t>
            </a:r>
            <a:r>
              <a:rPr lang="en-US" sz="2400" dirty="0" smtClean="0"/>
              <a:t>is an </a:t>
            </a:r>
            <a:r>
              <a:rPr lang="en-US" sz="2400" u="sng" dirty="0" smtClean="0"/>
              <a:t>active object that manages control within an application</a:t>
            </a:r>
            <a:r>
              <a:rPr lang="en-US" sz="2400" dirty="0" smtClean="0"/>
              <a:t>. It </a:t>
            </a:r>
            <a:r>
              <a:rPr lang="en-US" sz="2400" u="sng" dirty="0" smtClean="0"/>
              <a:t>receives signals</a:t>
            </a:r>
            <a:r>
              <a:rPr lang="en-US" sz="2400" dirty="0" smtClean="0"/>
              <a:t> from the </a:t>
            </a:r>
            <a:r>
              <a:rPr lang="en-US" sz="2400" u="sng" dirty="0" smtClean="0"/>
              <a:t>outside world</a:t>
            </a:r>
            <a:r>
              <a:rPr lang="en-US" sz="2400" dirty="0" smtClean="0"/>
              <a:t> or </a:t>
            </a:r>
            <a:r>
              <a:rPr lang="en-US" sz="2400" u="sng" dirty="0" smtClean="0"/>
              <a:t>from objects within the system</a:t>
            </a:r>
            <a:r>
              <a:rPr lang="en-US" sz="2400" dirty="0" smtClean="0"/>
              <a:t>, </a:t>
            </a:r>
            <a:r>
              <a:rPr lang="en-US" sz="2400" u="sng" dirty="0" smtClean="0"/>
              <a:t>reacts</a:t>
            </a:r>
            <a:r>
              <a:rPr lang="en-US" sz="2400" dirty="0" smtClean="0"/>
              <a:t> to them, </a:t>
            </a:r>
            <a:r>
              <a:rPr lang="en-US" sz="2400" u="sng" dirty="0" smtClean="0"/>
              <a:t>invokes</a:t>
            </a:r>
            <a:r>
              <a:rPr lang="en-US" sz="2400" dirty="0" smtClean="0"/>
              <a:t> operations </a:t>
            </a:r>
            <a:r>
              <a:rPr lang="en-US" sz="2400" i="1" dirty="0" smtClean="0"/>
              <a:t>on </a:t>
            </a:r>
            <a:r>
              <a:rPr lang="en-US" sz="2400" dirty="0" smtClean="0"/>
              <a:t>the objects in the system, and </a:t>
            </a:r>
            <a:r>
              <a:rPr lang="en-US" sz="2400" u="sng" dirty="0" smtClean="0"/>
              <a:t>sends</a:t>
            </a:r>
            <a:r>
              <a:rPr lang="en-US" sz="2400" dirty="0" smtClean="0"/>
              <a:t> signals to </a:t>
            </a:r>
            <a:r>
              <a:rPr lang="en-US" sz="2400" i="1" dirty="0" smtClean="0"/>
              <a:t>the </a:t>
            </a:r>
            <a:r>
              <a:rPr lang="en-US" sz="2400" dirty="0" smtClean="0"/>
              <a:t>outside world.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33400"/>
            <a:ext cx="8229600" cy="5211763"/>
          </a:xfrm>
        </p:spPr>
        <p:txBody>
          <a:bodyPr/>
          <a:lstStyle/>
          <a:p>
            <a:pPr lvl="0">
              <a:buNone/>
            </a:pPr>
            <a:r>
              <a:rPr lang="en-US" dirty="0" smtClean="0"/>
              <a:t>Checking Against the Interaction Model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lum bright="-31000" contrast="52000"/>
          </a:blip>
          <a:srcRect/>
          <a:stretch>
            <a:fillRect/>
          </a:stretch>
        </p:blipFill>
        <p:spPr bwMode="auto">
          <a:xfrm>
            <a:off x="1143000" y="1371600"/>
            <a:ext cx="7162800" cy="5105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4000" b="1" dirty="0" smtClean="0"/>
              <a:t>Application State Model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400" dirty="0" smtClean="0"/>
              <a:t>The application state model focuses on</a:t>
            </a:r>
            <a:r>
              <a:rPr lang="en-US" sz="2400" i="1" dirty="0" smtClean="0"/>
              <a:t> </a:t>
            </a:r>
            <a:r>
              <a:rPr lang="en-US" sz="2400" u="sng" dirty="0" smtClean="0"/>
              <a:t>application classes and augments the domain state model</a:t>
            </a:r>
            <a:r>
              <a:rPr lang="en-US" sz="2400" dirty="0" smtClean="0"/>
              <a:t>. 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u="sng" dirty="0" smtClean="0"/>
              <a:t>Steps in construction an application state model</a:t>
            </a:r>
            <a:r>
              <a:rPr lang="en-US" sz="2400" dirty="0" smtClean="0"/>
              <a:t>:</a:t>
            </a:r>
          </a:p>
          <a:p>
            <a:pPr lvl="0"/>
            <a:r>
              <a:rPr lang="en-US" sz="2400" dirty="0" smtClean="0"/>
              <a:t>Determine application classes with states. </a:t>
            </a:r>
          </a:p>
          <a:p>
            <a:pPr lvl="0"/>
            <a:r>
              <a:rPr lang="en-US" sz="2400" dirty="0" smtClean="0"/>
              <a:t>Find events. </a:t>
            </a:r>
          </a:p>
          <a:p>
            <a:pPr lvl="0"/>
            <a:r>
              <a:rPr lang="en-US" sz="2400" dirty="0" smtClean="0"/>
              <a:t>Build state diagrams. </a:t>
            </a:r>
          </a:p>
          <a:p>
            <a:pPr lvl="0"/>
            <a:r>
              <a:rPr lang="en-US" sz="2400" dirty="0" smtClean="0"/>
              <a:t>Check against other state diagrams. </a:t>
            </a:r>
          </a:p>
          <a:p>
            <a:pPr lvl="0"/>
            <a:r>
              <a:rPr lang="en-US" sz="2400" dirty="0" smtClean="0"/>
              <a:t>Check against the class model. </a:t>
            </a:r>
          </a:p>
          <a:p>
            <a:pPr lvl="0"/>
            <a:r>
              <a:rPr lang="en-US" sz="2400" dirty="0" smtClean="0"/>
              <a:t>Check against the interaction model. 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35000" contrast="56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lum bright="-32000" contrast="62000"/>
          </a:blip>
          <a:srcRect/>
          <a:stretch>
            <a:fillRect/>
          </a:stretch>
        </p:blipFill>
        <p:spPr bwMode="auto">
          <a:xfrm>
            <a:off x="990600" y="685800"/>
            <a:ext cx="73914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Deployment:</a:t>
            </a:r>
          </a:p>
          <a:p>
            <a:pPr>
              <a:buNone/>
            </a:pPr>
            <a:r>
              <a:rPr lang="en-US" sz="2400" dirty="0" smtClean="0"/>
              <a:t>	The eventual system must work in the field, on various platforms and in various configurations.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Maintenance :</a:t>
            </a:r>
          </a:p>
          <a:p>
            <a:pPr>
              <a:buNone/>
            </a:pPr>
            <a:r>
              <a:rPr lang="en-US" sz="2400" dirty="0" smtClean="0"/>
              <a:t>Once development is complete and system has deployed, it must be maintained for continued success.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458200" cy="6172200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Development life cycle</a:t>
            </a:r>
          </a:p>
          <a:p>
            <a:pPr>
              <a:buNone/>
            </a:pPr>
            <a:r>
              <a:rPr lang="en-US" sz="2400" dirty="0" smtClean="0"/>
              <a:t>An OO approach to software supports multiple life-cycle styles.</a:t>
            </a:r>
          </a:p>
          <a:p>
            <a:pPr>
              <a:buNone/>
            </a:pPr>
            <a:endParaRPr lang="en-US" sz="2800" i="1" dirty="0" smtClean="0">
              <a:solidFill>
                <a:schemeClr val="accent2"/>
              </a:solidFill>
            </a:endParaRPr>
          </a:p>
          <a:p>
            <a:pPr>
              <a:buNone/>
            </a:pPr>
            <a:endParaRPr lang="en-US" sz="2800" i="1" dirty="0">
              <a:solidFill>
                <a:schemeClr val="accent2"/>
              </a:solidFill>
            </a:endParaRPr>
          </a:p>
          <a:p>
            <a:pPr>
              <a:buNone/>
            </a:pPr>
            <a:r>
              <a:rPr lang="en-US" sz="2800" i="1" dirty="0" smtClean="0">
                <a:solidFill>
                  <a:schemeClr val="accent2"/>
                </a:solidFill>
              </a:rPr>
              <a:t>Waterfall development</a:t>
            </a:r>
          </a:p>
          <a:p>
            <a:pPr>
              <a:buNone/>
            </a:pPr>
            <a:r>
              <a:rPr lang="en-US" sz="2400" dirty="0" smtClean="0"/>
              <a:t>	Is a linear sequence with no backtracking. Developers first 	captures the requirements, then analysis, system design, 	implementation, testing, deployment. </a:t>
            </a:r>
            <a:endParaRPr lang="en-US" sz="2400" dirty="0"/>
          </a:p>
          <a:p>
            <a:pPr>
              <a:buNone/>
            </a:pPr>
            <a:r>
              <a:rPr lang="en-US" sz="2400" dirty="0" smtClean="0"/>
              <a:t>	Each stage is completed before the next stage is begun.</a:t>
            </a:r>
          </a:p>
          <a:p>
            <a:pPr>
              <a:buNone/>
            </a:pPr>
            <a:r>
              <a:rPr lang="en-US" sz="2400" dirty="0" smtClean="0"/>
              <a:t>This model is suitable for well-understood applications with predictable outputs.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458200" cy="5410200"/>
          </a:xfrm>
        </p:spPr>
        <p:txBody>
          <a:bodyPr/>
          <a:lstStyle/>
          <a:p>
            <a:pPr>
              <a:buNone/>
            </a:pPr>
            <a:r>
              <a:rPr lang="en-US" i="1" dirty="0" smtClean="0">
                <a:solidFill>
                  <a:schemeClr val="accent2"/>
                </a:solidFill>
              </a:rPr>
              <a:t>Iterative development</a:t>
            </a:r>
          </a:p>
          <a:p>
            <a:pPr>
              <a:buNone/>
            </a:pPr>
            <a:r>
              <a:rPr lang="en-US" sz="2400" dirty="0" smtClean="0"/>
              <a:t>	It is more flexible. First you develop the nucleus of a system-analyzing, designing, implementing, and delivering working code.</a:t>
            </a:r>
          </a:p>
          <a:p>
            <a:pPr>
              <a:buNone/>
            </a:pPr>
            <a:r>
              <a:rPr lang="en-US" sz="2400" dirty="0" smtClean="0"/>
              <a:t>	Then you grow the scope of the system, adding properties and behavior to existing objects, as well adding new kinds of objects.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US" sz="2400" dirty="0" smtClean="0"/>
              <a:t>Each iteration includes full complement of stages. 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Iterative is best choice for most applications because it gracefully responds to change and minimizes risk of failure.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1617</TotalTime>
  <Words>1963</Words>
  <Application>Microsoft Office PowerPoint</Application>
  <PresentationFormat>On-screen Show (4:3)</PresentationFormat>
  <Paragraphs>327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0" baseType="lpstr">
      <vt:lpstr>Andalus</vt:lpstr>
      <vt:lpstr>Arial</vt:lpstr>
      <vt:lpstr>Calibri</vt:lpstr>
      <vt:lpstr>Times New Roman</vt:lpstr>
      <vt:lpstr>Office Theme</vt:lpstr>
      <vt:lpstr>Process Overview, System Conception, Domain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Overview, System Conception, Domain Analysis</dc:title>
  <dc:creator>puneeth</dc:creator>
  <cp:lastModifiedBy>ANKIT</cp:lastModifiedBy>
  <cp:revision>159</cp:revision>
  <dcterms:created xsi:type="dcterms:W3CDTF">2015-09-24T15:12:12Z</dcterms:created>
  <dcterms:modified xsi:type="dcterms:W3CDTF">2016-11-30T17:56:48Z</dcterms:modified>
</cp:coreProperties>
</file>

<file path=docProps/thumbnail.jpeg>
</file>